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945688"/>
  <p:embeddedFontLst>
    <p:embeddedFont>
      <p:font typeface="Calibri" panose="020F0502020204030204" pitchFamily="34" charset="0"/>
      <p:regular r:id="rId53"/>
      <p:bold r:id="rId54"/>
      <p:italic r:id="rId55"/>
      <p:boldItalic r:id="rId56"/>
    </p:embeddedFont>
    <p:embeddedFont>
      <p:font typeface="Cambria" panose="02040503050406030204" pitchFamily="18" charset="0"/>
      <p:regular r:id="rId57"/>
      <p:bold r:id="rId58"/>
      <p:italic r:id="rId59"/>
      <p:boldItalic r:id="rId60"/>
    </p:embeddedFont>
    <p:embeddedFont>
      <p:font typeface="Corbel" panose="020B0503020204020204" pitchFamily="34" charset="0"/>
      <p:regular r:id="rId61"/>
      <p:bold r:id="rId62"/>
      <p:italic r:id="rId63"/>
      <p:boldItalic r:id="rId64"/>
    </p:embeddedFont>
    <p:embeddedFont>
      <p:font typeface="Garamond" panose="02020404030301010803" pitchFamily="18" charset="0"/>
      <p:regular r:id="rId65"/>
      <p:bold r:id="rId66"/>
      <p:italic r:id="rId67"/>
      <p:boldItalic r:id="rId68"/>
    </p:embeddedFont>
    <p:embeddedFont>
      <p:font typeface="Overlock"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h1CTDegmnvINNQyOPY8wYQ0NqL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C6DA89-AE4E-4B15-BFF7-68DC20D29FB2}">
  <a:tblStyle styleId="{16C6DA89-AE4E-4B15-BFF7-68DC20D29FB2}" styleName="Table_0">
    <a:wholeTbl>
      <a:tcTxStyle b="off" i="off">
        <a:font>
          <a:latin typeface="Corbel"/>
          <a:ea typeface="Corbel"/>
          <a:cs typeface="Corbe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16EBCC6-7A11-466E-9DBD-6063854C0C3F}" styleName="Table_1">
    <a:wholeTbl>
      <a:tcTxStyle b="off" i="off">
        <a:font>
          <a:latin typeface="Corbel"/>
          <a:ea typeface="Corbel"/>
          <a:cs typeface="Corbe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3" d="100"/>
          <a:sy n="123" d="100"/>
        </p:scale>
        <p:origin x="91" y="22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1: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44: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44: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id"/>
              <a:t>Python digunakan pada Quora, diantaranya dengan implementasi natural language processing untuk memberikan layanan QnA</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5: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45: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id"/>
              <a:t>Python digunakan pada beberapa industri, dengan aplikasi AI dan machine learning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46: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46: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800"/>
              <a:t>Eksplorasi Data</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r>
              <a:rPr lang="id" sz="800"/>
              <a:t>Data dapat diperoleh dari sumber manapun, baik yang bersifat terstruktur maupun yang tidak terstruktur. Namun, data yang diperoleh tersebut tidak selalu memenuhi kebutuhan, maka perlu dilakukan eksplorasi lebih lanjut untuk bisa mendapatkan data yang diharapkan. Beberapa teknik yang dilakukan diantaranya adalah scraping dan crawling, yaitu mengeksplorasi data yang terdapat di media sosial atau website. Selain itu, eksplorasi data juga dapat dilakukan dengan proses query untuk mendapatkan data dari data warehouse / storage. Proses eksplorasi data ini dapat disebut juga dengan penambangan data (data mining).</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r>
              <a:rPr lang="id" sz="800"/>
              <a:t>Pemrosesan Data</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r>
              <a:rPr lang="id" sz="800"/>
              <a:t>Pemrosesan data adalah bagian yang paling banyak memakan waktu dalam proyek data science. Sesuai dengan prinsip Garbage In Garbage Out, maka ketika data masukannya belum diproses dengan baik, hasilnya pun tidak akan optimal. Data yang diperoleh tidak selalu sesuai dengan ekspektasi dan belum memadai untuk dijadikan sebagai data latih dalam membangun model.</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r>
              <a:rPr lang="id" sz="800"/>
              <a:t>Hal yang perlu dilakukan adalah melihat profil data tersebut, dengan melihat sebaran data (distribusi), statistika deskriptif, dan visualisasi data agar mudah melakukan penanganannya. Tidak semua komponen data bermanfaat untuk membangun model yang diharapkan, maka perlu dilakukan seleksi fitur untuk memilih fitur-fitur yang paling relevan. Visualisasi data dapat membantu untuk melihat profil data. </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r>
              <a:rPr lang="id" sz="800"/>
              <a:t>Pembersihan Data</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r>
              <a:rPr lang="id" sz="800"/>
              <a:t>Data yang diperoleh tidak selalu dapat langsung diproses, karena mengandung noise sehingga perlu dilakukan pembersihan. Data mentah mungkin saja mengandung nilai kosong (missing values), baik data numerik maupun data kategorial, sehingga perlu diisi dengan teknik-teknik statistika, seperti mencari nilai rata-rata (mean), nilai data tengah (median), atau nilai yang paling banyak muncul (modus).</a:t>
            </a:r>
            <a:endParaRPr/>
          </a:p>
          <a:p>
            <a:pPr marL="0" lvl="0" indent="0" algn="l" rtl="0">
              <a:lnSpc>
                <a:spcPct val="100000"/>
              </a:lnSpc>
              <a:spcBef>
                <a:spcPts val="0"/>
              </a:spcBef>
              <a:spcAft>
                <a:spcPts val="0"/>
              </a:spcAft>
              <a:buSzPts val="1100"/>
              <a:buNone/>
            </a:pPr>
            <a:r>
              <a:rPr lang="id" sz="800"/>
              <a:t>Data yang diperoleh pun mungkin mengandung sampel baris yang terduplikasi, artinya ada kesamaan sampel data. Hal ini akan mengganggu proses pemodelan, sehingga data terduplikasi tersebut dapat dihapus. Selain itu, perlu diperiksa kekonsistenan profil dan format data. Apabila ada format data yang tidak sesuai, maka dapat dilakukan data formatting untuk memastikan kekonsistenan data tersebut.</a:t>
            </a:r>
            <a:endParaRPr/>
          </a:p>
          <a:p>
            <a:pPr marL="0" lvl="0" indent="0" algn="l" rtl="0">
              <a:lnSpc>
                <a:spcPct val="100000"/>
              </a:lnSpc>
              <a:spcBef>
                <a:spcPts val="0"/>
              </a:spcBef>
              <a:spcAft>
                <a:spcPts val="0"/>
              </a:spcAft>
              <a:buSzPts val="1100"/>
              <a:buNone/>
            </a:pPr>
            <a:r>
              <a:rPr lang="id" sz="800"/>
              <a:t>Data riil dapat mengandung pencilan (outliers) karena distribusi data yang tidak merata dan memiliki rentang nilai yang jauh. Masalah ini dapat diatasi dengan melakukan normalisasi data, yaitu melakukan penskalaan dengan membatasi rentang data pada nilai tertentu, misal [-1, 1] atau [0, 1].</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r>
              <a:rPr lang="id" sz="800"/>
              <a:t>Pemodelan Data</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r>
              <a:rPr lang="id" sz="800"/>
              <a:t>Data latih yang sudah diproses dengan baik akan diproses untuk membangun model menggunakan algoritma machine learning, seperti untuk tugas regresi, klasifikasi, dan klasterisasi. Tugas regresi digunakan untuk memprediksi data-data numerik, seperti memprediksi kenaikan harga barang/komoditas berdasarkan riwayat data-data di periode sebelumnya.</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r>
              <a:rPr lang="id" sz="800"/>
              <a:t>Tugas klasifikasi digunakan untuk memprediksi data-data kategorial, seperti mengklasifikasikan email termasuk spam atau bukan, mengklasifikasikan spesies binatang berdasarkan ciri-cirinya, atau mengklasifikasi berita hoax atau fakta. Tugas klasterisasi digunakan untuk mengelompokkan objek-objek data berdasarkan kemiripan atau ciri-ciri yang berdekatan, seperti mengklasterisasi kelompok pelanggan atau segmentasi.</a:t>
            </a:r>
            <a:endParaRPr/>
          </a:p>
          <a:p>
            <a:pPr marL="0" lvl="0" indent="0" algn="l" rtl="0">
              <a:lnSpc>
                <a:spcPct val="100000"/>
              </a:lnSpc>
              <a:spcBef>
                <a:spcPts val="0"/>
              </a:spcBef>
              <a:spcAft>
                <a:spcPts val="0"/>
              </a:spcAft>
              <a:buSzPts val="1100"/>
              <a:buNone/>
            </a:pPr>
            <a:endParaRPr sz="800"/>
          </a:p>
          <a:p>
            <a:pPr marL="0" lvl="0" indent="0" algn="l" rtl="0">
              <a:lnSpc>
                <a:spcPct val="100000"/>
              </a:lnSpc>
              <a:spcBef>
                <a:spcPts val="0"/>
              </a:spcBef>
              <a:spcAft>
                <a:spcPts val="0"/>
              </a:spcAft>
              <a:buSzPts val="1100"/>
              <a:buNone/>
            </a:pPr>
            <a:endParaRPr sz="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47: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47: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1000">
                <a:latin typeface="Cambria"/>
                <a:ea typeface="Cambria"/>
                <a:cs typeface="Cambria"/>
                <a:sym typeface="Cambria"/>
              </a:rPr>
              <a:t>Saat ini, Python adalah salah satu bahasa pemrograman yang paling fleksibel. Salah satu ciri utama yang membuatnya begitu fleksibel adalah dapat dilihat sebagai bahasa multiparadigma. Python dapat digunakan dalam mode interaktif (Ipython, Jupiter, Google Colab) dan mode skrip (installer download)</a:t>
            </a:r>
            <a:endParaRPr/>
          </a:p>
          <a:p>
            <a:pPr marL="0" lvl="0" indent="0" algn="l" rtl="0">
              <a:lnSpc>
                <a:spcPct val="100000"/>
              </a:lnSpc>
              <a:spcBef>
                <a:spcPts val="0"/>
              </a:spcBef>
              <a:spcAft>
                <a:spcPts val="0"/>
              </a:spcAft>
              <a:buSzPts val="1100"/>
              <a:buNone/>
            </a:pPr>
            <a:endParaRPr sz="1000">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100"/>
              <a:buFont typeface="Arial"/>
              <a:buNone/>
            </a:pPr>
            <a:r>
              <a:rPr lang="id" sz="1000">
                <a:latin typeface="Cambria"/>
                <a:ea typeface="Cambria"/>
                <a:cs typeface="Cambria"/>
                <a:sym typeface="Cambria"/>
              </a:rPr>
              <a:t>Dalam modul ini, kami menggunakan bahasa Python karena bahasa pemrograman yang matang, mudah bagi pemula, dan dapat digunakan sebagai platform khusus untuk proyek data science. Hal ini juga didukung dengan ekosistem library yang lengkap dan komunitas pengguna yang besar. Alternatif populer lainnya untuk Python untuk data scientist adalah R dan MATLAB/Octave. Setelah tahun 2000-an, Python memiliki library khusus untuk data science, seperti Numpy, SciPy, Pandas, Scikit-Learn, dan Matplotlib.</a:t>
            </a:r>
            <a:endParaRPr sz="1000">
              <a:latin typeface="Arial"/>
              <a:ea typeface="Arial"/>
              <a:cs typeface="Arial"/>
              <a:sym typeface="Arial"/>
            </a:endParaRPr>
          </a:p>
          <a:p>
            <a:pPr marL="0" lvl="0" indent="0" algn="l" rtl="0">
              <a:lnSpc>
                <a:spcPct val="100000"/>
              </a:lnSpc>
              <a:spcBef>
                <a:spcPts val="0"/>
              </a:spcBef>
              <a:spcAft>
                <a:spcPts val="0"/>
              </a:spcAft>
              <a:buSzPts val="1100"/>
              <a:buNone/>
            </a:pP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48: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48: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1000"/>
              <a:t>Konsep Ipython terdiri atas REPL</a:t>
            </a:r>
            <a:endParaRPr/>
          </a:p>
          <a:p>
            <a:pPr marL="228600" lvl="0" indent="-228600" algn="l" rtl="0">
              <a:lnSpc>
                <a:spcPct val="100000"/>
              </a:lnSpc>
              <a:spcBef>
                <a:spcPts val="0"/>
              </a:spcBef>
              <a:spcAft>
                <a:spcPts val="0"/>
              </a:spcAft>
              <a:buSzPts val="1100"/>
              <a:buAutoNum type="arabicPeriod"/>
            </a:pPr>
            <a:r>
              <a:rPr lang="id" sz="1000"/>
              <a:t>Read: proses membaca data atau inputan</a:t>
            </a:r>
            <a:endParaRPr sz="1000"/>
          </a:p>
          <a:p>
            <a:pPr marL="228600" lvl="0" indent="-228600" algn="l" rtl="0">
              <a:lnSpc>
                <a:spcPct val="100000"/>
              </a:lnSpc>
              <a:spcBef>
                <a:spcPts val="0"/>
              </a:spcBef>
              <a:spcAft>
                <a:spcPts val="0"/>
              </a:spcAft>
              <a:buSzPts val="1100"/>
              <a:buAutoNum type="arabicPeriod"/>
            </a:pPr>
            <a:r>
              <a:rPr lang="id" sz="1000"/>
              <a:t>Eval: Proses evaluasi dan mengeksekusi skrip</a:t>
            </a:r>
            <a:endParaRPr sz="1000"/>
          </a:p>
          <a:p>
            <a:pPr marL="228600" lvl="0" indent="-228600" algn="l" rtl="0">
              <a:lnSpc>
                <a:spcPct val="100000"/>
              </a:lnSpc>
              <a:spcBef>
                <a:spcPts val="0"/>
              </a:spcBef>
              <a:spcAft>
                <a:spcPts val="0"/>
              </a:spcAft>
              <a:buSzPts val="1100"/>
              <a:buAutoNum type="arabicPeriod"/>
            </a:pPr>
            <a:r>
              <a:rPr lang="id" sz="1000"/>
              <a:t>Print: Proses menampilkan hasil (output) seketika ketika di-run</a:t>
            </a:r>
            <a:endParaRPr/>
          </a:p>
          <a:p>
            <a:pPr marL="228600" lvl="0" indent="-228600" algn="l" rtl="0">
              <a:lnSpc>
                <a:spcPct val="100000"/>
              </a:lnSpc>
              <a:spcBef>
                <a:spcPts val="0"/>
              </a:spcBef>
              <a:spcAft>
                <a:spcPts val="0"/>
              </a:spcAft>
              <a:buSzPts val="1100"/>
              <a:buAutoNum type="arabicPeriod"/>
            </a:pPr>
            <a:r>
              <a:rPr lang="id" sz="1000"/>
              <a:t>Loop: Pengulangan proses R-E-P</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9: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49: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50: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50: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1000"/>
              <a:t>Jika Anda memilih untuk melakukan instalasi secara lengkap, maka Anaconda Python distribution  adalah pilihan yang baik. Anaconda menyediakan integrasi semua library Python dan aplikasi yang diperlukan untuk proyek data science ke dalam satu direktori. Paket instalasi tersebut tidak hanya menyediakan library dan aplikasi seperti NumPy, Pandas, SciPy, Matplotlib, Scikit-learn, IPython, Spyder, dll, tetapi juga menyediakan library yang lebih spesifik untuk tugas terkait lainnya seperti visualisasi data, optimasi kode, dan pemrosesan data besar (big data).</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1: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51: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900"/>
              <a:t>Dengan munculnya aplikasi web, generasi baru IDE untuk bahasa interaktif seperti Python telah dikembangkan. Dimulai di komunitas akademisi dan e-learning, IDE berbasis web dikembangkan dengan mempertimbangkan agar kode dan seluruh environment Anda dapat disimpan di server. Salah satu aplikasi pertama dari jenis WIDE ini dikembangkan oleh William Stein pada awal 2005 menggunakan Python 2.3 sebagai bagian dari perangkat lunak matematika SageMath. Di SageMath, server dapat diatur di pusat, seperti universitas atau sekolah, dan kemudian siswa dapat mengerjakan pekerjaan rumah mereka baik di kelas maupun di rumah. Selain itu, siswa dapat menjalankan semua langkah sebelumnya berulang kali, dan kemudian mengubah beberapa sel kode tertentu (segmen dokumen yang mungkin berisi kode sumber yang dapat dieksekusi) dan menjalankan operasi lagi. Instruktur juga dapat memiliki akses ke sesi siswa dan meninjau kemajuan atau hasil mereka.</a:t>
            </a:r>
            <a:endParaRPr sz="9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52: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52: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id" sz="1000">
                <a:latin typeface="Cambria"/>
                <a:ea typeface="Cambria"/>
                <a:cs typeface="Cambria"/>
                <a:sym typeface="Cambria"/>
              </a:rPr>
              <a:t>Saat ini, sesi semacam itu disebut </a:t>
            </a:r>
            <a:r>
              <a:rPr lang="id" sz="1000" i="1">
                <a:latin typeface="Cambria"/>
                <a:ea typeface="Cambria"/>
                <a:cs typeface="Cambria"/>
                <a:sym typeface="Cambria"/>
              </a:rPr>
              <a:t>notebook</a:t>
            </a:r>
            <a:r>
              <a:rPr lang="id" sz="1000">
                <a:latin typeface="Cambria"/>
                <a:ea typeface="Cambria"/>
                <a:cs typeface="Cambria"/>
                <a:sym typeface="Cambria"/>
              </a:rPr>
              <a:t> dan tidak hanya digunakan di ruang kelas tetapi juga digunakan untuk menunjukkan hasil dalam presentasi atau di dasbor bisnis. Penggunaan </a:t>
            </a:r>
            <a:r>
              <a:rPr lang="id" sz="1000" i="1">
                <a:latin typeface="Cambria"/>
                <a:ea typeface="Cambria"/>
                <a:cs typeface="Cambria"/>
                <a:sym typeface="Cambria"/>
              </a:rPr>
              <a:t>notebook</a:t>
            </a:r>
            <a:r>
              <a:rPr lang="id" sz="1000">
                <a:latin typeface="Cambria"/>
                <a:ea typeface="Cambria"/>
                <a:cs typeface="Cambria"/>
                <a:sym typeface="Cambria"/>
              </a:rPr>
              <a:t> adalah bagian dari pengembangan IPython. Sejak Desember 2011, IPython telah dirilis sebagai versi browser dari konsol interaktifnya, yang disebut </a:t>
            </a:r>
            <a:r>
              <a:rPr lang="id" sz="1000" i="1">
                <a:latin typeface="Cambria"/>
                <a:ea typeface="Cambria"/>
                <a:cs typeface="Cambria"/>
                <a:sym typeface="Cambria"/>
              </a:rPr>
              <a:t>notebook IPython</a:t>
            </a:r>
            <a:r>
              <a:rPr lang="id" sz="1000">
                <a:latin typeface="Cambria"/>
                <a:ea typeface="Cambria"/>
                <a:cs typeface="Cambria"/>
                <a:sym typeface="Cambria"/>
              </a:rPr>
              <a:t>, yang menunjukkan hasil eksekusi Python dengan sangat jelas dan ringkas melalui sel baris. Sel dapat berisi konten selain kode. Misalnya, sel </a:t>
            </a:r>
            <a:r>
              <a:rPr lang="id" sz="1000" i="1">
                <a:latin typeface="Cambria"/>
                <a:ea typeface="Cambria"/>
                <a:cs typeface="Cambria"/>
                <a:sym typeface="Cambria"/>
              </a:rPr>
              <a:t>markdown </a:t>
            </a:r>
            <a:r>
              <a:rPr lang="id" sz="1000">
                <a:latin typeface="Cambria"/>
                <a:ea typeface="Cambria"/>
                <a:cs typeface="Cambria"/>
                <a:sym typeface="Cambria"/>
              </a:rPr>
              <a:t>yang dapat ditambahkan pada sel untuk menjelaskan algoritma yang dibuat. Dimungkinkan juga untuk menyisipkan gambar plot Matplotlib untuk mengilustrasikan contoh atau bahkan halaman web. Belakangan ini, beberapa jurnal ilmiah mulai menerima </a:t>
            </a:r>
            <a:r>
              <a:rPr lang="id" sz="1000" i="1">
                <a:latin typeface="Cambria"/>
                <a:ea typeface="Cambria"/>
                <a:cs typeface="Cambria"/>
                <a:sym typeface="Cambria"/>
              </a:rPr>
              <a:t>notebook</a:t>
            </a:r>
            <a:r>
              <a:rPr lang="id" sz="1000">
                <a:latin typeface="Cambria"/>
                <a:ea typeface="Cambria"/>
                <a:cs typeface="Cambria"/>
                <a:sym typeface="Cambria"/>
              </a:rPr>
              <a:t> untuk menunjukkan hasil eksperimen, dilengkapi dengan kode dan sumber datanya. Dengan cara ini, eksperimen menjadi lengkap dan dapat direplikasi.</a:t>
            </a:r>
            <a:endParaRPr sz="1000">
              <a:latin typeface="Arial"/>
              <a:ea typeface="Arial"/>
              <a:cs typeface="Arial"/>
              <a:sym typeface="Arial"/>
            </a:endParaRPr>
          </a:p>
          <a:p>
            <a:pPr marL="0" lvl="0" indent="0" algn="l" rtl="0">
              <a:lnSpc>
                <a:spcPct val="100000"/>
              </a:lnSpc>
              <a:spcBef>
                <a:spcPts val="0"/>
              </a:spcBef>
              <a:spcAft>
                <a:spcPts val="0"/>
              </a:spcAft>
              <a:buSzPts val="1100"/>
              <a:buNone/>
            </a:pPr>
            <a:endParaRPr sz="6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53: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53: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1000"/>
              <a:t>Sejalan dengan perkembangan Python, Google adalah salah satu perusahaan yang sudah menerapkan bahasa Python melalui Google Colaboratory  atau Google Interactive Notebook (disingkat Google Colab). Google Colab merupakan satu satu produk berbasis komputasi awan (cloud) yang dapat digunakan secara gratis. Google Colab dibuat khusus untuk programmer atau peneliti yang membutuhkan akses dengan spesifikasi tinggi. Google Colab memiliki coding environment Python dengan format yang mirip dengan Jupyter notebook.</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r>
              <a:rPr lang="id" sz="1000"/>
              <a:t>Google Colab digunakan untuk berkolaborasi dengan pengguna lainnya karena berbagi coding secara daring. Kita bisa lebih mudah bereksperimen secara bersamaan dengan fitur yang fleksibel. Kita dapat dengan mudah menghubungkan Google Colab dengan Jupyter notebook di komputer kita (local runtime), menghubungkan dengan Google Drive, atau dengan Github.</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r>
              <a:rPr lang="id" sz="1000"/>
              <a:t>Google Colab memungkinkan kita menggabungkan kode yang dapat dijalankan dan rich text (fitur markdown) dalam satu tugas, beserta gambar, HTML, LaTeX, dan lainnya. Saat kita membuat notebook Colab, notebook tersebut akan disimpan di akun Google Drive dan dapat dengan mudah membagikan notebook Colab untuk kolaborasi dalam proyek data science.</a:t>
            </a:r>
            <a:endParaRPr/>
          </a:p>
          <a:p>
            <a:pPr marL="0" lvl="0" indent="0" algn="l" rtl="0">
              <a:lnSpc>
                <a:spcPct val="100000"/>
              </a:lnSpc>
              <a:spcBef>
                <a:spcPts val="0"/>
              </a:spcBef>
              <a:spcAft>
                <a:spcPts val="0"/>
              </a:spcAft>
              <a:buSzPts val="1100"/>
              <a:buNone/>
            </a:pP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7: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37: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54: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54: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1000"/>
              <a:t>Git adalah salah satu sistem pengontrol versi (Version Control System) pada proyek perangkat lunak yang diciptakan oleh Linus Torvalds.</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r>
              <a:rPr lang="id" sz="1000"/>
              <a:t>Pengontrol versi bertugas mencatat setiap perubahan pada file proyek yang dikerjakan oleh banyak orang maupun sendiri.</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r>
              <a:rPr lang="id" sz="1000"/>
              <a:t>Git dikenal juga dengan distributed revision control (VCS terdistribusi), artinya penyimpanan database Git tidak hanya berada dalam satu tempat saja.</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5: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55: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1000"/>
              <a:t>Git adalah salah satu sistem pengontrol versi (Version Control System) pada proyek perangkat lunak yang diciptakan oleh Linus Torvalds.</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r>
              <a:rPr lang="id" sz="1000"/>
              <a:t>Pengontrol versi bertugas mencatat setiap perubahan pada file proyek yang dikerjakan oleh banyak orang maupun sendiri.</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r>
              <a:rPr lang="id" sz="1000"/>
              <a:t>Git dikenal juga dengan distributed revision control (VCS terdistribusi), artinya penyimpanan database Git tidak hanya berada dalam satu tempat saja.</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6: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56: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1000"/>
              <a:t>Saat ini, Python adalah salah satu bahasa pemrograman yang paling fleksibel. Salah satu ciri utama yang membuatnya begitu fleksibel adalah dapat dilihat sebagai bahasa multiparadigma. Ini sangat berguna bagi orang yang sudah tahu cara memprogram dengan bahasa lain, karena mereka dapat dengan cepat memulai pemrograman dengan Python dengan cara yang sama. Misalnya, programmer Java akan merasa nyaman menggunakan Python karena mendukung paradigma pemrograman berorientasi objek, atau programmer C dapat mencampur kode Python dan C menggunakan cython. </a:t>
            </a: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57: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57: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id"/>
              <a:t>Untuk mempelajari lebih lanjut mengenai Python List, Anda dapat mengakses https://docs.python.org/3/library/stdtypes.html#numeric-types-int-float-complex</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58: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6" name="Google Shape;446;p58: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9: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59: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60: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9" name="Google Shape;469;p60: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61: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61: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62: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6" name="Google Shape;496;p62: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3: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8" name="Google Shape;508;p63: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3: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64: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64: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id"/>
              <a:t>Untuk mempelajari lebih lanjut mengenai Python List, Anda dapat mengakses https://docs.python.org/3.5/tutorial/datastructures.html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65: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65: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a:t>Perhitungan terkendala ketika bekerja dengan matriks, maka diperlukan solusi menggunakan library NumPy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6: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66: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67: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67: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8: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68: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69: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69: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70: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p70: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71: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71: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72: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p72: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3: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73: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38: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38: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74: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p74: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75: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75: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76: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76: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77: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77: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78: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p78: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9: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79: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80: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 name="Google Shape;726;p80: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81: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81: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f828dbc0e5_0_79:notes"/>
          <p:cNvSpPr>
            <a:spLocks noGrp="1" noRot="1" noChangeAspect="1"/>
          </p:cNvSpPr>
          <p:nvPr>
            <p:ph type="sldImg" idx="2"/>
          </p:nvPr>
        </p:nvSpPr>
        <p:spPr>
          <a:xfrm>
            <a:off x="381000" y="745926"/>
            <a:ext cx="6096000" cy="3729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gf828dbc0e5_0_79:notes"/>
          <p:cNvSpPr txBox="1">
            <a:spLocks noGrp="1"/>
          </p:cNvSpPr>
          <p:nvPr>
            <p:ph type="body" idx="1"/>
          </p:nvPr>
        </p:nvSpPr>
        <p:spPr>
          <a:xfrm>
            <a:off x="685800" y="4724196"/>
            <a:ext cx="5486400" cy="447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2: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0" name="Google Shape;750;p2: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39: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39: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1000"/>
              <a:t>Kakas yang digunakan oleh data scientist mana pun, seperti halnya para programmers, adalah unsur penting untuk keberhasilan dan peningkatan kinerja. Sebagian besar effort dalam proyek data science digunakan untuk pemrosesan data. Memilih kakas yang tepat dapat menghemat banyak waktu dan dengan demikian memungkinkan kita untuk fokus lebih banyak pada analisis data. Hal mendasar yang perlu diputuskan adalah memilih bahasa pemrograman yang akan digunakan.</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r>
              <a:rPr lang="id" sz="1000"/>
              <a:t>Beberapa orang hanya menggunakan satu bahasa pemrograman dalam tugas-tugas mereka, yang pertama dan satu-satunya yang mereka pelajari. Karena boleh jadi mempelajari bahasa pemrograman baru adalah tugas besar yang jika memungkinkan harus dilakukan hanya sekali. Masalah utama adalah adanya kemungkinan tidak tersedianya kakas tertentu dalam satu bahasa pemrograman. Sehingga pada akhirnya kita harus mengimplementasikannya kembali atau membuat koneksi untuk menggunakan beberapa bahasa lain hanya untuk tugas tertentu.</a:t>
            </a:r>
            <a:endParaRPr/>
          </a:p>
          <a:p>
            <a:pPr marL="0" lvl="0" indent="0" algn="l" rtl="0">
              <a:lnSpc>
                <a:spcPct val="100000"/>
              </a:lnSpc>
              <a:spcBef>
                <a:spcPts val="0"/>
              </a:spcBef>
              <a:spcAft>
                <a:spcPts val="0"/>
              </a:spcAft>
              <a:buSzPts val="1100"/>
              <a:buNone/>
            </a:pP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41: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41: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id" sz="1000">
                <a:latin typeface="Cambria"/>
                <a:ea typeface="Cambria"/>
                <a:cs typeface="Cambria"/>
                <a:sym typeface="Cambria"/>
              </a:rPr>
              <a:t>Jadi, kita harus siap untuk mengubah ke bahasa terbaik untuk setiap tugas dan kemudian mendapatkan hasilnya. Sebagai alternatif, kita bisa memilih bahasa yang sangat fleksibel dengan ekosistem yang kaya (misalnya, tersedianya library yang bersifat </a:t>
            </a:r>
            <a:r>
              <a:rPr lang="id" sz="1000" i="1">
                <a:latin typeface="Cambria"/>
                <a:ea typeface="Cambria"/>
                <a:cs typeface="Cambria"/>
                <a:sym typeface="Cambria"/>
              </a:rPr>
              <a:t>open-source</a:t>
            </a:r>
            <a:r>
              <a:rPr lang="id" sz="1000">
                <a:latin typeface="Cambria"/>
                <a:ea typeface="Cambria"/>
                <a:cs typeface="Cambria"/>
                <a:sym typeface="Cambria"/>
              </a:rPr>
              <a:t>). Dalam modul ini, kita akan menggunakan Python sebagai bahasa pemrograman.</a:t>
            </a:r>
            <a:endParaRPr sz="1000">
              <a:latin typeface="Arial"/>
              <a:ea typeface="Arial"/>
              <a:cs typeface="Arial"/>
              <a:sym typeface="Arial"/>
            </a:endParaRPr>
          </a:p>
          <a:p>
            <a:pPr marL="0" lvl="0" indent="0" algn="l" rtl="0">
              <a:lnSpc>
                <a:spcPct val="100000"/>
              </a:lnSpc>
              <a:spcBef>
                <a:spcPts val="0"/>
              </a:spcBef>
              <a:spcAft>
                <a:spcPts val="0"/>
              </a:spcAft>
              <a:buSzPts val="1100"/>
              <a:buNone/>
            </a:pP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2: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42: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sz="1000"/>
              <a:t>Python  didesain oleh Guido van Rossum  pada 1991 sebagai general-purpose language dan bersifat open-source. Python merupakan bahasa pemrograman populer tetapi juga memiliki properti yang sangat baik untuk programmer pemula, sehingga ideal untuk orang yang belum pernah memprogram sebelumnya. Python juga bersifat cross-platform, artinya bisa digunakan pada sistem operasi Windows, Mac OS, dan Linux.</a:t>
            </a:r>
            <a:endParaRPr/>
          </a:p>
          <a:p>
            <a:pPr marL="0" lvl="0" indent="0" algn="l" rtl="0">
              <a:lnSpc>
                <a:spcPct val="100000"/>
              </a:lnSpc>
              <a:spcBef>
                <a:spcPts val="0"/>
              </a:spcBef>
              <a:spcAft>
                <a:spcPts val="0"/>
              </a:spcAft>
              <a:buSzPts val="1100"/>
              <a:buNone/>
            </a:pPr>
            <a:endParaRPr sz="1000"/>
          </a:p>
          <a:p>
            <a:pPr marL="0" lvl="0" indent="0" algn="l" rtl="0">
              <a:lnSpc>
                <a:spcPct val="100000"/>
              </a:lnSpc>
              <a:spcBef>
                <a:spcPts val="0"/>
              </a:spcBef>
              <a:spcAft>
                <a:spcPts val="0"/>
              </a:spcAft>
              <a:buSzPts val="1100"/>
              <a:buNone/>
            </a:pPr>
            <a:r>
              <a:rPr lang="id" sz="1000"/>
              <a:t>Beberapa kelebihan dari properti tersebut adalah kode yang mudah dibaca, pengetikan dan penggunaan memori yang dinamis. Python adalah bahasa interpreter, sehingga kode dieksekusi segera di konsol Python tanpa memerlukan langkah kompilasi ke bahasa mesin. Selain konsol Python (yang disertakan dengan instalasi Python apa pun), Anda dapat menemukan konsol interaktif lainnya, seperti IPython (Interactive Python)  dan Google Colab  yang memberi Anda lingkungan yang lebih interaktif untuk mengeksekusi kode Python Anda.</a:t>
            </a:r>
            <a:endParaRPr/>
          </a:p>
          <a:p>
            <a:pPr marL="0" lvl="0" indent="0" algn="l" rtl="0">
              <a:lnSpc>
                <a:spcPct val="100000"/>
              </a:lnSpc>
              <a:spcBef>
                <a:spcPts val="0"/>
              </a:spcBef>
              <a:spcAft>
                <a:spcPts val="0"/>
              </a:spcAft>
              <a:buSzPts val="1100"/>
              <a:buNone/>
            </a:pP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43:notes"/>
          <p:cNvSpPr>
            <a:spLocks noGrp="1" noRot="1" noChangeAspect="1"/>
          </p:cNvSpPr>
          <p:nvPr>
            <p:ph type="sldImg" idx="2"/>
          </p:nvPr>
        </p:nvSpPr>
        <p:spPr>
          <a:xfrm>
            <a:off x="114300" y="746125"/>
            <a:ext cx="6629400"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43:notes"/>
          <p:cNvSpPr txBox="1">
            <a:spLocks noGrp="1"/>
          </p:cNvSpPr>
          <p:nvPr>
            <p:ph type="body" idx="1"/>
          </p:nvPr>
        </p:nvSpPr>
        <p:spPr>
          <a:xfrm>
            <a:off x="685800" y="4724202"/>
            <a:ext cx="5486400" cy="447556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d"/>
              <a:t>Python digunakan pada Youtube, diantaranya dengan implementasi recommender system untuk memberikan rekomendasi video-video dengan melihat history pengguna</a:t>
            </a: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1"/>
        </a:solidFill>
        <a:effectLst/>
      </p:bgPr>
    </p:bg>
    <p:spTree>
      <p:nvGrpSpPr>
        <p:cNvPr id="1" name="Shape 19"/>
        <p:cNvGrpSpPr/>
        <p:nvPr/>
      </p:nvGrpSpPr>
      <p:grpSpPr>
        <a:xfrm>
          <a:off x="0" y="0"/>
          <a:ext cx="0" cy="0"/>
          <a:chOff x="0" y="0"/>
          <a:chExt cx="0" cy="0"/>
        </a:xfrm>
      </p:grpSpPr>
      <p:sp>
        <p:nvSpPr>
          <p:cNvPr id="20" name="Google Shape;20;p5"/>
          <p:cNvSpPr/>
          <p:nvPr/>
        </p:nvSpPr>
        <p:spPr>
          <a:xfrm>
            <a:off x="0" y="0"/>
            <a:ext cx="9144000" cy="5183505"/>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1" name="Google Shape;21;p5"/>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200"/>
              <a:buNone/>
              <a:defRPr sz="1200">
                <a:solidFill>
                  <a:schemeClr val="dk1"/>
                </a:solidFill>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2" name="Google Shape;22;p5"/>
          <p:cNvSpPr txBox="1">
            <a:spLocks noGrp="1"/>
          </p:cNvSpPr>
          <p:nvPr>
            <p:ph type="ctrTitle"/>
          </p:nvPr>
        </p:nvSpPr>
        <p:spPr>
          <a:xfrm>
            <a:off x="263768" y="2762672"/>
            <a:ext cx="5834954" cy="6938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Garamond"/>
              <a:buNone/>
              <a:defRPr sz="45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
          <p:cNvSpPr txBox="1"/>
          <p:nvPr/>
        </p:nvSpPr>
        <p:spPr>
          <a:xfrm>
            <a:off x="263767" y="1659798"/>
            <a:ext cx="6244335" cy="612706"/>
          </a:xfrm>
          <a:prstGeom prst="rect">
            <a:avLst/>
          </a:prstGeom>
          <a:noFill/>
          <a:ln>
            <a:noFill/>
          </a:ln>
        </p:spPr>
        <p:txBody>
          <a:bodyPr spcFirstLastPara="1" wrap="square" lIns="91425" tIns="81000" rIns="91425" bIns="45700" anchor="t" anchorCtr="0">
            <a:spAutoFit/>
          </a:bodyPr>
          <a:lstStyle/>
          <a:p>
            <a:pPr marL="0" marR="0" lvl="0" indent="0" algn="l" rtl="0">
              <a:lnSpc>
                <a:spcPct val="100000"/>
              </a:lnSpc>
              <a:spcBef>
                <a:spcPts val="0"/>
              </a:spcBef>
              <a:spcAft>
                <a:spcPts val="0"/>
              </a:spcAft>
              <a:buClr>
                <a:srgbClr val="0070C0"/>
              </a:buClr>
              <a:buSzPts val="1800"/>
              <a:buFont typeface="Arial"/>
              <a:buNone/>
            </a:pPr>
            <a:r>
              <a:rPr lang="id" sz="1800" b="1" i="0" u="none" strike="noStrike" cap="none">
                <a:solidFill>
                  <a:srgbClr val="0070C0"/>
                </a:solidFill>
                <a:latin typeface="Garamond"/>
                <a:ea typeface="Garamond"/>
                <a:cs typeface="Garamond"/>
                <a:sym typeface="Garamond"/>
              </a:rPr>
              <a:t>MICROCREDENTIAL: ASSOCIATE DATA SCIENTIST</a:t>
            </a:r>
            <a:br>
              <a:rPr lang="id" sz="1800" b="0" i="1" u="none" strike="noStrike" cap="none">
                <a:solidFill>
                  <a:srgbClr val="029B2D"/>
                </a:solidFill>
                <a:latin typeface="Garamond"/>
                <a:ea typeface="Garamond"/>
                <a:cs typeface="Garamond"/>
                <a:sym typeface="Garamond"/>
              </a:rPr>
            </a:br>
            <a:r>
              <a:rPr lang="id" sz="1350" b="0" i="0" u="none" strike="noStrike" cap="none">
                <a:solidFill>
                  <a:srgbClr val="3F3F3F"/>
                </a:solidFill>
                <a:latin typeface="Garamond"/>
                <a:ea typeface="Garamond"/>
                <a:cs typeface="Garamond"/>
                <a:sym typeface="Garamond"/>
              </a:rPr>
              <a:t>01 November – 10 Desember 2021</a:t>
            </a:r>
            <a:endParaRPr sz="1800" b="0" i="0" u="none" strike="noStrike" cap="none">
              <a:solidFill>
                <a:srgbClr val="3F3F3F"/>
              </a:solidFill>
              <a:latin typeface="Arial"/>
              <a:ea typeface="Arial"/>
              <a:cs typeface="Arial"/>
              <a:sym typeface="Arial"/>
            </a:endParaRPr>
          </a:p>
        </p:txBody>
      </p:sp>
      <p:cxnSp>
        <p:nvCxnSpPr>
          <p:cNvPr id="24" name="Google Shape;24;p5"/>
          <p:cNvCxnSpPr/>
          <p:nvPr/>
        </p:nvCxnSpPr>
        <p:spPr>
          <a:xfrm>
            <a:off x="330442" y="2400300"/>
            <a:ext cx="5908433" cy="0"/>
          </a:xfrm>
          <a:prstGeom prst="straightConnector1">
            <a:avLst/>
          </a:prstGeom>
          <a:noFill/>
          <a:ln w="9525" cap="flat" cmpd="sng">
            <a:solidFill>
              <a:srgbClr val="0070C0"/>
            </a:solidFill>
            <a:prstDash val="solid"/>
            <a:miter lim="800000"/>
            <a:headEnd type="none" w="sm" len="sm"/>
            <a:tailEnd type="none" w="sm" len="sm"/>
          </a:ln>
        </p:spPr>
      </p:cxnSp>
      <p:pic>
        <p:nvPicPr>
          <p:cNvPr id="25" name="Google Shape;25;p5"/>
          <p:cNvPicPr preferRelativeResize="0"/>
          <p:nvPr/>
        </p:nvPicPr>
        <p:blipFill rotWithShape="1">
          <a:blip r:embed="rId2">
            <a:alphaModFix/>
          </a:blip>
          <a:srcRect/>
          <a:stretch/>
        </p:blipFill>
        <p:spPr>
          <a:xfrm>
            <a:off x="6508102" y="2005259"/>
            <a:ext cx="2724449" cy="2724449"/>
          </a:xfrm>
          <a:prstGeom prst="rect">
            <a:avLst/>
          </a:prstGeom>
          <a:noFill/>
          <a:ln>
            <a:noFill/>
          </a:ln>
        </p:spPr>
      </p:pic>
      <p:pic>
        <p:nvPicPr>
          <p:cNvPr id="26" name="Google Shape;26;p5"/>
          <p:cNvPicPr preferRelativeResize="0"/>
          <p:nvPr/>
        </p:nvPicPr>
        <p:blipFill rotWithShape="1">
          <a:blip r:embed="rId3">
            <a:alphaModFix/>
          </a:blip>
          <a:srcRect/>
          <a:stretch/>
        </p:blipFill>
        <p:spPr>
          <a:xfrm>
            <a:off x="7786573" y="739819"/>
            <a:ext cx="836049" cy="445784"/>
          </a:xfrm>
          <a:prstGeom prst="rect">
            <a:avLst/>
          </a:prstGeom>
          <a:noFill/>
          <a:ln>
            <a:noFill/>
          </a:ln>
        </p:spPr>
      </p:pic>
      <p:pic>
        <p:nvPicPr>
          <p:cNvPr id="27" name="Google Shape;27;p5"/>
          <p:cNvPicPr preferRelativeResize="0"/>
          <p:nvPr/>
        </p:nvPicPr>
        <p:blipFill rotWithShape="1">
          <a:blip r:embed="rId4">
            <a:alphaModFix/>
          </a:blip>
          <a:srcRect/>
          <a:stretch/>
        </p:blipFill>
        <p:spPr>
          <a:xfrm>
            <a:off x="102349" y="89858"/>
            <a:ext cx="634750" cy="634750"/>
          </a:xfrm>
          <a:prstGeom prst="rect">
            <a:avLst/>
          </a:prstGeom>
          <a:noFill/>
          <a:ln>
            <a:noFill/>
          </a:ln>
        </p:spPr>
      </p:pic>
      <p:sp>
        <p:nvSpPr>
          <p:cNvPr id="28" name="Google Shape;28;p5"/>
          <p:cNvSpPr txBox="1"/>
          <p:nvPr/>
        </p:nvSpPr>
        <p:spPr>
          <a:xfrm>
            <a:off x="751113" y="167745"/>
            <a:ext cx="3049363" cy="473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id" sz="825" b="0" i="0" u="none" strike="noStrike" cap="none">
                <a:solidFill>
                  <a:srgbClr val="000000"/>
                </a:solidFill>
                <a:latin typeface="Arial"/>
                <a:ea typeface="Arial"/>
                <a:cs typeface="Arial"/>
                <a:sym typeface="Arial"/>
              </a:rPr>
              <a:t>Direktorat Jenderal Pendidikan Tinggi, Riset, dan, Teknologi</a:t>
            </a:r>
            <a:endParaRPr sz="825"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25"/>
              <a:buFont typeface="Arial"/>
              <a:buNone/>
            </a:pPr>
            <a:r>
              <a:rPr lang="id" sz="825" b="0" i="0" u="none" strike="noStrike" cap="none">
                <a:solidFill>
                  <a:srgbClr val="000000"/>
                </a:solidFill>
                <a:latin typeface="Arial"/>
                <a:ea typeface="Arial"/>
                <a:cs typeface="Arial"/>
                <a:sym typeface="Arial"/>
              </a:rPr>
              <a:t>Kementerian Pendidikan, Kebudayaan, Riset, dan Teknologi Republik Indonesia</a:t>
            </a:r>
            <a:endParaRPr sz="825" b="0" i="0" u="none" strike="noStrike" cap="none">
              <a:solidFill>
                <a:srgbClr val="000000"/>
              </a:solidFill>
              <a:latin typeface="Arial"/>
              <a:ea typeface="Arial"/>
              <a:cs typeface="Arial"/>
              <a:sym typeface="Arial"/>
            </a:endParaRPr>
          </a:p>
        </p:txBody>
      </p:sp>
      <p:sp>
        <p:nvSpPr>
          <p:cNvPr id="29" name="Google Shape;29;p5"/>
          <p:cNvSpPr/>
          <p:nvPr/>
        </p:nvSpPr>
        <p:spPr>
          <a:xfrm>
            <a:off x="1922342" y="4891466"/>
            <a:ext cx="5410200" cy="292040"/>
          </a:xfrm>
          <a:prstGeom prst="roundRect">
            <a:avLst>
              <a:gd name="adj" fmla="val 50000"/>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30" name="Google Shape;30;p5" descr="Facebook Logo PNG, Free Download Logo Facebook Clipart - Free Transparent PNG  Logos"/>
          <p:cNvPicPr preferRelativeResize="0"/>
          <p:nvPr/>
        </p:nvPicPr>
        <p:blipFill rotWithShape="1">
          <a:blip r:embed="rId5">
            <a:alphaModFix/>
          </a:blip>
          <a:srcRect/>
          <a:stretch/>
        </p:blipFill>
        <p:spPr>
          <a:xfrm>
            <a:off x="2057670" y="4932813"/>
            <a:ext cx="193116" cy="170358"/>
          </a:xfrm>
          <a:prstGeom prst="rect">
            <a:avLst/>
          </a:prstGeom>
          <a:noFill/>
          <a:ln>
            <a:noFill/>
          </a:ln>
        </p:spPr>
      </p:pic>
      <p:sp>
        <p:nvSpPr>
          <p:cNvPr id="31" name="Google Shape;31;p5"/>
          <p:cNvSpPr txBox="1"/>
          <p:nvPr/>
        </p:nvSpPr>
        <p:spPr>
          <a:xfrm>
            <a:off x="2243149" y="4930047"/>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pic>
        <p:nvPicPr>
          <p:cNvPr id="32" name="Google Shape;32;p5" descr="Twitter Logo transparent PNG - StickPNG"/>
          <p:cNvPicPr preferRelativeResize="0"/>
          <p:nvPr/>
        </p:nvPicPr>
        <p:blipFill rotWithShape="1">
          <a:blip r:embed="rId6">
            <a:alphaModFix/>
          </a:blip>
          <a:srcRect/>
          <a:stretch/>
        </p:blipFill>
        <p:spPr>
          <a:xfrm>
            <a:off x="2836592" y="4872775"/>
            <a:ext cx="303197" cy="310730"/>
          </a:xfrm>
          <a:prstGeom prst="rect">
            <a:avLst/>
          </a:prstGeom>
          <a:noFill/>
          <a:ln>
            <a:noFill/>
          </a:ln>
        </p:spPr>
      </p:pic>
      <p:pic>
        <p:nvPicPr>
          <p:cNvPr id="33" name="Google Shape;33;p5"/>
          <p:cNvPicPr preferRelativeResize="0"/>
          <p:nvPr/>
        </p:nvPicPr>
        <p:blipFill rotWithShape="1">
          <a:blip r:embed="rId7">
            <a:alphaModFix/>
          </a:blip>
          <a:srcRect/>
          <a:stretch/>
        </p:blipFill>
        <p:spPr>
          <a:xfrm>
            <a:off x="3783181" y="4925464"/>
            <a:ext cx="238735" cy="199139"/>
          </a:xfrm>
          <a:prstGeom prst="rect">
            <a:avLst/>
          </a:prstGeom>
          <a:noFill/>
          <a:ln>
            <a:noFill/>
          </a:ln>
        </p:spPr>
      </p:pic>
      <p:pic>
        <p:nvPicPr>
          <p:cNvPr id="34" name="Google Shape;34;p5" descr="YouTube Logo PNG, Transparent YouTube Logo Icon Free DOWNLOAD"/>
          <p:cNvPicPr preferRelativeResize="0"/>
          <p:nvPr/>
        </p:nvPicPr>
        <p:blipFill rotWithShape="1">
          <a:blip r:embed="rId8">
            <a:alphaModFix/>
          </a:blip>
          <a:srcRect l="24856" t="26007" r="24233" b="25548"/>
          <a:stretch/>
        </p:blipFill>
        <p:spPr>
          <a:xfrm>
            <a:off x="4619160" y="4905608"/>
            <a:ext cx="368044" cy="241051"/>
          </a:xfrm>
          <a:prstGeom prst="rect">
            <a:avLst/>
          </a:prstGeom>
          <a:noFill/>
          <a:ln>
            <a:noFill/>
          </a:ln>
        </p:spPr>
      </p:pic>
      <p:pic>
        <p:nvPicPr>
          <p:cNvPr id="35" name="Google Shape;35;p5" descr="Website Logo PNG, Web Site Logos Free Download - Free Transparent PNG Logos"/>
          <p:cNvPicPr preferRelativeResize="0"/>
          <p:nvPr/>
        </p:nvPicPr>
        <p:blipFill rotWithShape="1">
          <a:blip r:embed="rId9">
            <a:alphaModFix/>
          </a:blip>
          <a:srcRect/>
          <a:stretch/>
        </p:blipFill>
        <p:spPr>
          <a:xfrm>
            <a:off x="5790718" y="4918240"/>
            <a:ext cx="202946" cy="196739"/>
          </a:xfrm>
          <a:prstGeom prst="rect">
            <a:avLst/>
          </a:prstGeom>
          <a:noFill/>
          <a:ln>
            <a:noFill/>
          </a:ln>
        </p:spPr>
      </p:pic>
      <p:sp>
        <p:nvSpPr>
          <p:cNvPr id="36" name="Google Shape;36;p5"/>
          <p:cNvSpPr txBox="1"/>
          <p:nvPr/>
        </p:nvSpPr>
        <p:spPr>
          <a:xfrm>
            <a:off x="3070153" y="4935975"/>
            <a:ext cx="7185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37" name="Google Shape;37;p5"/>
          <p:cNvSpPr txBox="1"/>
          <p:nvPr/>
        </p:nvSpPr>
        <p:spPr>
          <a:xfrm>
            <a:off x="4016347" y="4934954"/>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38" name="Google Shape;38;p5"/>
          <p:cNvSpPr txBox="1"/>
          <p:nvPr/>
        </p:nvSpPr>
        <p:spPr>
          <a:xfrm>
            <a:off x="4946976" y="4930050"/>
            <a:ext cx="9675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 Diktiristek</a:t>
            </a:r>
            <a:endParaRPr sz="675" b="0" i="0" u="none" strike="noStrike" cap="none">
              <a:solidFill>
                <a:srgbClr val="7F7F7F"/>
              </a:solidFill>
              <a:latin typeface="Arial"/>
              <a:ea typeface="Arial"/>
              <a:cs typeface="Arial"/>
              <a:sym typeface="Arial"/>
            </a:endParaRPr>
          </a:p>
        </p:txBody>
      </p:sp>
      <p:sp>
        <p:nvSpPr>
          <p:cNvPr id="39" name="Google Shape;39;p5"/>
          <p:cNvSpPr txBox="1"/>
          <p:nvPr/>
        </p:nvSpPr>
        <p:spPr>
          <a:xfrm>
            <a:off x="6015701" y="4930800"/>
            <a:ext cx="13563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https://dikti.kemdikbud.go.id/</a:t>
            </a:r>
            <a:endParaRPr sz="675" b="0" i="0" u="none" strike="noStrike" cap="none">
              <a:solidFill>
                <a:srgbClr val="7F7F7F"/>
              </a:solidFill>
              <a:latin typeface="Arial"/>
              <a:ea typeface="Arial"/>
              <a:cs typeface="Arial"/>
              <a:sym typeface="Arial"/>
            </a:endParaRPr>
          </a:p>
        </p:txBody>
      </p:sp>
      <p:pic>
        <p:nvPicPr>
          <p:cNvPr id="40" name="Google Shape;40;p5"/>
          <p:cNvPicPr preferRelativeResize="0"/>
          <p:nvPr/>
        </p:nvPicPr>
        <p:blipFill rotWithShape="1">
          <a:blip r:embed="rId10">
            <a:alphaModFix/>
          </a:blip>
          <a:srcRect/>
          <a:stretch/>
        </p:blipFill>
        <p:spPr>
          <a:xfrm>
            <a:off x="7960235" y="1315177"/>
            <a:ext cx="662387" cy="472569"/>
          </a:xfrm>
          <a:prstGeom prst="rect">
            <a:avLst/>
          </a:prstGeom>
          <a:noFill/>
          <a:ln>
            <a:noFill/>
          </a:ln>
        </p:spPr>
      </p:pic>
      <p:pic>
        <p:nvPicPr>
          <p:cNvPr id="41" name="Google Shape;41;p5"/>
          <p:cNvPicPr preferRelativeResize="0"/>
          <p:nvPr/>
        </p:nvPicPr>
        <p:blipFill rotWithShape="1">
          <a:blip r:embed="rId11">
            <a:alphaModFix/>
          </a:blip>
          <a:srcRect/>
          <a:stretch/>
        </p:blipFill>
        <p:spPr>
          <a:xfrm>
            <a:off x="6905992" y="739072"/>
            <a:ext cx="718405" cy="527114"/>
          </a:xfrm>
          <a:prstGeom prst="rect">
            <a:avLst/>
          </a:prstGeom>
          <a:noFill/>
          <a:ln>
            <a:noFill/>
          </a:ln>
        </p:spPr>
      </p:pic>
      <p:sp>
        <p:nvSpPr>
          <p:cNvPr id="42" name="Google Shape;42;p5"/>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Corbel"/>
                <a:ea typeface="Corbel"/>
                <a:cs typeface="Corbel"/>
                <a:sym typeface="Corbel"/>
              </a:defRPr>
            </a:lvl1pPr>
            <a:lvl2pPr lvl="1">
              <a:buNone/>
              <a:defRPr sz="1300">
                <a:solidFill>
                  <a:schemeClr val="dk1"/>
                </a:solidFill>
                <a:latin typeface="Corbel"/>
                <a:ea typeface="Corbel"/>
                <a:cs typeface="Corbel"/>
                <a:sym typeface="Corbel"/>
              </a:defRPr>
            </a:lvl2pPr>
            <a:lvl3pPr lvl="2">
              <a:buNone/>
              <a:defRPr sz="1300">
                <a:solidFill>
                  <a:schemeClr val="dk1"/>
                </a:solidFill>
                <a:latin typeface="Corbel"/>
                <a:ea typeface="Corbel"/>
                <a:cs typeface="Corbel"/>
                <a:sym typeface="Corbel"/>
              </a:defRPr>
            </a:lvl3pPr>
            <a:lvl4pPr lvl="3">
              <a:buNone/>
              <a:defRPr sz="1300">
                <a:solidFill>
                  <a:schemeClr val="dk1"/>
                </a:solidFill>
                <a:latin typeface="Corbel"/>
                <a:ea typeface="Corbel"/>
                <a:cs typeface="Corbel"/>
                <a:sym typeface="Corbel"/>
              </a:defRPr>
            </a:lvl4pPr>
            <a:lvl5pPr lvl="4">
              <a:buNone/>
              <a:defRPr sz="1300">
                <a:solidFill>
                  <a:schemeClr val="dk1"/>
                </a:solidFill>
                <a:latin typeface="Corbel"/>
                <a:ea typeface="Corbel"/>
                <a:cs typeface="Corbel"/>
                <a:sym typeface="Corbel"/>
              </a:defRPr>
            </a:lvl5pPr>
            <a:lvl6pPr lvl="5">
              <a:buNone/>
              <a:defRPr sz="1300">
                <a:solidFill>
                  <a:schemeClr val="dk1"/>
                </a:solidFill>
                <a:latin typeface="Corbel"/>
                <a:ea typeface="Corbel"/>
                <a:cs typeface="Corbel"/>
                <a:sym typeface="Corbel"/>
              </a:defRPr>
            </a:lvl6pPr>
            <a:lvl7pPr lvl="6">
              <a:buNone/>
              <a:defRPr sz="1300">
                <a:solidFill>
                  <a:schemeClr val="dk1"/>
                </a:solidFill>
                <a:latin typeface="Corbel"/>
                <a:ea typeface="Corbel"/>
                <a:cs typeface="Corbel"/>
                <a:sym typeface="Corbel"/>
              </a:defRPr>
            </a:lvl7pPr>
            <a:lvl8pPr lvl="7">
              <a:buNone/>
              <a:defRPr sz="1300">
                <a:solidFill>
                  <a:schemeClr val="dk1"/>
                </a:solidFill>
                <a:latin typeface="Corbel"/>
                <a:ea typeface="Corbel"/>
                <a:cs typeface="Corbel"/>
                <a:sym typeface="Corbel"/>
              </a:defRPr>
            </a:lvl8pPr>
            <a:lvl9pPr lvl="8">
              <a:buNone/>
              <a:defRPr sz="130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96970" y="721080"/>
            <a:ext cx="7872391" cy="51839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6"/>
          <p:cNvSpPr txBox="1">
            <a:spLocks noGrp="1"/>
          </p:cNvSpPr>
          <p:nvPr>
            <p:ph type="body" idx="1"/>
          </p:nvPr>
        </p:nvSpPr>
        <p:spPr>
          <a:xfrm>
            <a:off x="296970"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6"/>
          <p:cNvSpPr txBox="1">
            <a:spLocks noGrp="1"/>
          </p:cNvSpPr>
          <p:nvPr>
            <p:ph type="body" idx="2"/>
          </p:nvPr>
        </p:nvSpPr>
        <p:spPr>
          <a:xfrm>
            <a:off x="4283161"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2" name="Google Shape;82;p16"/>
          <p:cNvSpPr txBox="1">
            <a:spLocks noGrp="1"/>
          </p:cNvSpPr>
          <p:nvPr>
            <p:ph type="sldNum" idx="12"/>
          </p:nvPr>
        </p:nvSpPr>
        <p:spPr>
          <a:xfrm>
            <a:off x="8490636" y="4421274"/>
            <a:ext cx="470694"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65317" y="715033"/>
            <a:ext cx="7886700" cy="4119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7"/>
          <p:cNvSpPr txBox="1">
            <a:spLocks noGrp="1"/>
          </p:cNvSpPr>
          <p:nvPr>
            <p:ph type="body" idx="1"/>
          </p:nvPr>
        </p:nvSpPr>
        <p:spPr>
          <a:xfrm>
            <a:off x="265318" y="1273227"/>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86" name="Google Shape;86;p17"/>
          <p:cNvSpPr txBox="1">
            <a:spLocks noGrp="1"/>
          </p:cNvSpPr>
          <p:nvPr>
            <p:ph type="body" idx="2"/>
          </p:nvPr>
        </p:nvSpPr>
        <p:spPr>
          <a:xfrm>
            <a:off x="265318" y="1891161"/>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7" name="Google Shape;87;p17"/>
          <p:cNvSpPr txBox="1">
            <a:spLocks noGrp="1"/>
          </p:cNvSpPr>
          <p:nvPr>
            <p:ph type="body" idx="3"/>
          </p:nvPr>
        </p:nvSpPr>
        <p:spPr>
          <a:xfrm>
            <a:off x="4264626" y="1273227"/>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88" name="Google Shape;88;p17"/>
          <p:cNvSpPr txBox="1">
            <a:spLocks noGrp="1"/>
          </p:cNvSpPr>
          <p:nvPr>
            <p:ph type="body" idx="4"/>
          </p:nvPr>
        </p:nvSpPr>
        <p:spPr>
          <a:xfrm>
            <a:off x="4264626" y="1891161"/>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7"/>
          <p:cNvSpPr txBox="1">
            <a:spLocks noGrp="1"/>
          </p:cNvSpPr>
          <p:nvPr>
            <p:ph type="sldNum" idx="12"/>
          </p:nvPr>
        </p:nvSpPr>
        <p:spPr>
          <a:xfrm>
            <a:off x="8514159" y="4368404"/>
            <a:ext cx="445514"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
        <p:cNvGrpSpPr/>
        <p:nvPr/>
      </p:nvGrpSpPr>
      <p:grpSpPr>
        <a:xfrm>
          <a:off x="0" y="0"/>
          <a:ext cx="0" cy="0"/>
          <a:chOff x="0" y="0"/>
          <a:chExt cx="0" cy="0"/>
        </a:xfrm>
      </p:grpSpPr>
      <p:sp>
        <p:nvSpPr>
          <p:cNvPr id="105" name="Google Shape;105;gf828dbc0e5_0_126"/>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Clr>
                <a:schemeClr val="lt1"/>
              </a:buClr>
              <a:buSzPts val="2800"/>
              <a:buFont typeface="Arial"/>
              <a:buNone/>
              <a:defRPr/>
            </a:lvl2pPr>
            <a:lvl3pPr lvl="2" algn="l">
              <a:lnSpc>
                <a:spcPct val="100000"/>
              </a:lnSpc>
              <a:spcBef>
                <a:spcPts val="0"/>
              </a:spcBef>
              <a:spcAft>
                <a:spcPts val="0"/>
              </a:spcAft>
              <a:buClr>
                <a:schemeClr val="lt1"/>
              </a:buClr>
              <a:buSzPts val="2800"/>
              <a:buFont typeface="Arial"/>
              <a:buNone/>
              <a:defRPr/>
            </a:lvl3pPr>
            <a:lvl4pPr lvl="3" algn="l">
              <a:lnSpc>
                <a:spcPct val="100000"/>
              </a:lnSpc>
              <a:spcBef>
                <a:spcPts val="0"/>
              </a:spcBef>
              <a:spcAft>
                <a:spcPts val="0"/>
              </a:spcAft>
              <a:buClr>
                <a:schemeClr val="lt1"/>
              </a:buClr>
              <a:buSzPts val="2800"/>
              <a:buFont typeface="Arial"/>
              <a:buNone/>
              <a:defRPr/>
            </a:lvl4pPr>
            <a:lvl5pPr lvl="4" algn="l">
              <a:lnSpc>
                <a:spcPct val="100000"/>
              </a:lnSpc>
              <a:spcBef>
                <a:spcPts val="0"/>
              </a:spcBef>
              <a:spcAft>
                <a:spcPts val="0"/>
              </a:spcAft>
              <a:buClr>
                <a:schemeClr val="lt1"/>
              </a:buClr>
              <a:buSzPts val="2800"/>
              <a:buFont typeface="Arial"/>
              <a:buNone/>
              <a:defRPr/>
            </a:lvl5pPr>
            <a:lvl6pPr lvl="5" algn="l">
              <a:lnSpc>
                <a:spcPct val="100000"/>
              </a:lnSpc>
              <a:spcBef>
                <a:spcPts val="0"/>
              </a:spcBef>
              <a:spcAft>
                <a:spcPts val="0"/>
              </a:spcAft>
              <a:buClr>
                <a:schemeClr val="lt1"/>
              </a:buClr>
              <a:buSzPts val="2800"/>
              <a:buFont typeface="Arial"/>
              <a:buNone/>
              <a:defRPr/>
            </a:lvl6pPr>
            <a:lvl7pPr lvl="6" algn="l">
              <a:lnSpc>
                <a:spcPct val="100000"/>
              </a:lnSpc>
              <a:spcBef>
                <a:spcPts val="0"/>
              </a:spcBef>
              <a:spcAft>
                <a:spcPts val="0"/>
              </a:spcAft>
              <a:buClr>
                <a:schemeClr val="lt1"/>
              </a:buClr>
              <a:buSzPts val="2800"/>
              <a:buFont typeface="Arial"/>
              <a:buNone/>
              <a:defRPr/>
            </a:lvl7pPr>
            <a:lvl8pPr lvl="7" algn="l">
              <a:lnSpc>
                <a:spcPct val="100000"/>
              </a:lnSpc>
              <a:spcBef>
                <a:spcPts val="0"/>
              </a:spcBef>
              <a:spcAft>
                <a:spcPts val="0"/>
              </a:spcAft>
              <a:buClr>
                <a:schemeClr val="lt1"/>
              </a:buClr>
              <a:buSzPts val="2800"/>
              <a:buFont typeface="Arial"/>
              <a:buNone/>
              <a:defRPr/>
            </a:lvl8pPr>
            <a:lvl9pPr lvl="8" algn="l">
              <a:lnSpc>
                <a:spcPct val="100000"/>
              </a:lnSpc>
              <a:spcBef>
                <a:spcPts val="0"/>
              </a:spcBef>
              <a:spcAft>
                <a:spcPts val="0"/>
              </a:spcAft>
              <a:buClr>
                <a:schemeClr val="lt1"/>
              </a:buClr>
              <a:buSzPts val="2800"/>
              <a:buFont typeface="Arial"/>
              <a:buNone/>
              <a:defRPr/>
            </a:lvl9pPr>
          </a:lstStyle>
          <a:p>
            <a:endParaRPr/>
          </a:p>
        </p:txBody>
      </p:sp>
      <p:sp>
        <p:nvSpPr>
          <p:cNvPr id="106" name="Google Shape;106;gf828dbc0e5_0_126"/>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317500" algn="l">
              <a:lnSpc>
                <a:spcPct val="115000"/>
              </a:lnSpc>
              <a:spcBef>
                <a:spcPts val="0"/>
              </a:spcBef>
              <a:spcAft>
                <a:spcPts val="0"/>
              </a:spcAft>
              <a:buClr>
                <a:schemeClr val="dk1"/>
              </a:buClr>
              <a:buSzPts val="1400"/>
              <a:buChar char="○"/>
              <a:defRPr/>
            </a:lvl2pPr>
            <a:lvl3pPr marL="1371600" lvl="2" indent="-317500" algn="l">
              <a:lnSpc>
                <a:spcPct val="115000"/>
              </a:lnSpc>
              <a:spcBef>
                <a:spcPts val="0"/>
              </a:spcBef>
              <a:spcAft>
                <a:spcPts val="0"/>
              </a:spcAft>
              <a:buClr>
                <a:schemeClr val="dk1"/>
              </a:buClr>
              <a:buSzPts val="1400"/>
              <a:buChar char="■"/>
              <a:defRPr/>
            </a:lvl3pPr>
            <a:lvl4pPr marL="1828800" lvl="3" indent="-317500" algn="l">
              <a:lnSpc>
                <a:spcPct val="115000"/>
              </a:lnSpc>
              <a:spcBef>
                <a:spcPts val="0"/>
              </a:spcBef>
              <a:spcAft>
                <a:spcPts val="0"/>
              </a:spcAft>
              <a:buClr>
                <a:schemeClr val="dk1"/>
              </a:buClr>
              <a:buSzPts val="1400"/>
              <a:buChar char="●"/>
              <a:defRPr/>
            </a:lvl4pPr>
            <a:lvl5pPr marL="2286000" lvl="4" indent="-317500" algn="l">
              <a:lnSpc>
                <a:spcPct val="115000"/>
              </a:lnSpc>
              <a:spcBef>
                <a:spcPts val="0"/>
              </a:spcBef>
              <a:spcAft>
                <a:spcPts val="0"/>
              </a:spcAft>
              <a:buClr>
                <a:schemeClr val="dk1"/>
              </a:buClr>
              <a:buSzPts val="1400"/>
              <a:buChar char="○"/>
              <a:defRPr/>
            </a:lvl5pPr>
            <a:lvl6pPr marL="2743200" lvl="5" indent="-317500" algn="l">
              <a:lnSpc>
                <a:spcPct val="115000"/>
              </a:lnSpc>
              <a:spcBef>
                <a:spcPts val="0"/>
              </a:spcBef>
              <a:spcAft>
                <a:spcPts val="0"/>
              </a:spcAft>
              <a:buClr>
                <a:schemeClr val="dk1"/>
              </a:buClr>
              <a:buSzPts val="1400"/>
              <a:buChar char="■"/>
              <a:defRPr/>
            </a:lvl6pPr>
            <a:lvl7pPr marL="3200400" lvl="6" indent="-317500" algn="l">
              <a:lnSpc>
                <a:spcPct val="115000"/>
              </a:lnSpc>
              <a:spcBef>
                <a:spcPts val="0"/>
              </a:spcBef>
              <a:spcAft>
                <a:spcPts val="0"/>
              </a:spcAft>
              <a:buClr>
                <a:schemeClr val="dk1"/>
              </a:buClr>
              <a:buSzPts val="1400"/>
              <a:buChar char="●"/>
              <a:defRPr/>
            </a:lvl7pPr>
            <a:lvl8pPr marL="3657600" lvl="7" indent="-317500" algn="l">
              <a:lnSpc>
                <a:spcPct val="115000"/>
              </a:lnSpc>
              <a:spcBef>
                <a:spcPts val="0"/>
              </a:spcBef>
              <a:spcAft>
                <a:spcPts val="0"/>
              </a:spcAft>
              <a:buClr>
                <a:schemeClr val="dk1"/>
              </a:buClr>
              <a:buSzPts val="1400"/>
              <a:buChar char="○"/>
              <a:defRPr/>
            </a:lvl8pPr>
            <a:lvl9pPr marL="4114800" lvl="8" indent="-317500" algn="l">
              <a:lnSpc>
                <a:spcPct val="115000"/>
              </a:lnSpc>
              <a:spcBef>
                <a:spcPts val="0"/>
              </a:spcBef>
              <a:spcAft>
                <a:spcPts val="0"/>
              </a:spcAft>
              <a:buClr>
                <a:schemeClr val="dk1"/>
              </a:buClr>
              <a:buSzPts val="1400"/>
              <a:buChar char="■"/>
              <a:defRPr/>
            </a:lvl9pPr>
          </a:lstStyle>
          <a:p>
            <a:endParaRPr/>
          </a:p>
        </p:txBody>
      </p:sp>
      <p:sp>
        <p:nvSpPr>
          <p:cNvPr id="107" name="Google Shape;107;gf828dbc0e5_0_126"/>
          <p:cNvSpPr txBox="1">
            <a:spLocks noGrp="1"/>
          </p:cNvSpPr>
          <p:nvPr>
            <p:ph type="sldNum" idx="12"/>
          </p:nvPr>
        </p:nvSpPr>
        <p:spPr>
          <a:xfrm>
            <a:off x="8588375" y="4383087"/>
            <a:ext cx="382500" cy="273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1"/>
        </a:solidFill>
        <a:effectLst/>
      </p:bgPr>
    </p:bg>
    <p:spTree>
      <p:nvGrpSpPr>
        <p:cNvPr id="1" name="Shape 108"/>
        <p:cNvGrpSpPr/>
        <p:nvPr/>
      </p:nvGrpSpPr>
      <p:grpSpPr>
        <a:xfrm>
          <a:off x="0" y="0"/>
          <a:ext cx="0" cy="0"/>
          <a:chOff x="0" y="0"/>
          <a:chExt cx="0" cy="0"/>
        </a:xfrm>
      </p:grpSpPr>
      <p:sp>
        <p:nvSpPr>
          <p:cNvPr id="109" name="Google Shape;109;gf828dbc0e5_0_99"/>
          <p:cNvSpPr/>
          <p:nvPr/>
        </p:nvSpPr>
        <p:spPr>
          <a:xfrm>
            <a:off x="0" y="0"/>
            <a:ext cx="9144000" cy="5183400"/>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10" name="Google Shape;110;gf828dbc0e5_0_99"/>
          <p:cNvSpPr txBox="1">
            <a:spLocks noGrp="1"/>
          </p:cNvSpPr>
          <p:nvPr>
            <p:ph type="subTitle" idx="1"/>
          </p:nvPr>
        </p:nvSpPr>
        <p:spPr>
          <a:xfrm>
            <a:off x="263767" y="2427193"/>
            <a:ext cx="1761900" cy="219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200"/>
              <a:buNone/>
              <a:defRPr sz="1200">
                <a:solidFill>
                  <a:schemeClr val="dk1"/>
                </a:solidFill>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11" name="Google Shape;111;gf828dbc0e5_0_99"/>
          <p:cNvSpPr txBox="1">
            <a:spLocks noGrp="1"/>
          </p:cNvSpPr>
          <p:nvPr>
            <p:ph type="ctrTitle"/>
          </p:nvPr>
        </p:nvSpPr>
        <p:spPr>
          <a:xfrm>
            <a:off x="263768" y="2762672"/>
            <a:ext cx="5835000" cy="6939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Garamond"/>
              <a:buNone/>
              <a:defRPr sz="45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gf828dbc0e5_0_99"/>
          <p:cNvSpPr txBox="1"/>
          <p:nvPr/>
        </p:nvSpPr>
        <p:spPr>
          <a:xfrm>
            <a:off x="263767" y="1659798"/>
            <a:ext cx="6244200" cy="612900"/>
          </a:xfrm>
          <a:prstGeom prst="rect">
            <a:avLst/>
          </a:prstGeom>
          <a:noFill/>
          <a:ln>
            <a:noFill/>
          </a:ln>
        </p:spPr>
        <p:txBody>
          <a:bodyPr spcFirstLastPara="1" wrap="square" lIns="91425" tIns="81000" rIns="91425" bIns="45700" anchor="t" anchorCtr="0">
            <a:spAutoFit/>
          </a:bodyPr>
          <a:lstStyle/>
          <a:p>
            <a:pPr marL="0" marR="0" lvl="0" indent="0" algn="l" rtl="0">
              <a:lnSpc>
                <a:spcPct val="100000"/>
              </a:lnSpc>
              <a:spcBef>
                <a:spcPts val="0"/>
              </a:spcBef>
              <a:spcAft>
                <a:spcPts val="0"/>
              </a:spcAft>
              <a:buClr>
                <a:srgbClr val="0070C0"/>
              </a:buClr>
              <a:buSzPts val="1800"/>
              <a:buFont typeface="Arial"/>
              <a:buNone/>
            </a:pPr>
            <a:r>
              <a:rPr lang="id" sz="1800" b="1" i="0" u="none" strike="noStrike" cap="none">
                <a:solidFill>
                  <a:srgbClr val="0070C0"/>
                </a:solidFill>
                <a:latin typeface="Garamond"/>
                <a:ea typeface="Garamond"/>
                <a:cs typeface="Garamond"/>
                <a:sym typeface="Garamond"/>
              </a:rPr>
              <a:t>MICROCREDENTIAL: ASSOCIATE DATA SCIENTIST</a:t>
            </a:r>
            <a:br>
              <a:rPr lang="id" sz="1800" b="0" i="1" u="none" strike="noStrike" cap="none">
                <a:solidFill>
                  <a:srgbClr val="029B2D"/>
                </a:solidFill>
                <a:latin typeface="Garamond"/>
                <a:ea typeface="Garamond"/>
                <a:cs typeface="Garamond"/>
                <a:sym typeface="Garamond"/>
              </a:rPr>
            </a:br>
            <a:r>
              <a:rPr lang="id" sz="1350" b="0" i="0" u="none" strike="noStrike" cap="none">
                <a:solidFill>
                  <a:srgbClr val="3F3F3F"/>
                </a:solidFill>
                <a:latin typeface="Garamond"/>
                <a:ea typeface="Garamond"/>
                <a:cs typeface="Garamond"/>
                <a:sym typeface="Garamond"/>
              </a:rPr>
              <a:t>01 November – 10 Desember 2021</a:t>
            </a:r>
            <a:endParaRPr sz="1800" b="0" i="0" u="none" strike="noStrike" cap="none">
              <a:solidFill>
                <a:srgbClr val="3F3F3F"/>
              </a:solidFill>
              <a:latin typeface="Arial"/>
              <a:ea typeface="Arial"/>
              <a:cs typeface="Arial"/>
              <a:sym typeface="Arial"/>
            </a:endParaRPr>
          </a:p>
        </p:txBody>
      </p:sp>
      <p:cxnSp>
        <p:nvCxnSpPr>
          <p:cNvPr id="113" name="Google Shape;113;gf828dbc0e5_0_99"/>
          <p:cNvCxnSpPr/>
          <p:nvPr/>
        </p:nvCxnSpPr>
        <p:spPr>
          <a:xfrm>
            <a:off x="330442" y="2400300"/>
            <a:ext cx="5908500" cy="0"/>
          </a:xfrm>
          <a:prstGeom prst="straightConnector1">
            <a:avLst/>
          </a:prstGeom>
          <a:noFill/>
          <a:ln w="9525" cap="flat" cmpd="sng">
            <a:solidFill>
              <a:srgbClr val="0070C0"/>
            </a:solidFill>
            <a:prstDash val="solid"/>
            <a:miter lim="800000"/>
            <a:headEnd type="none" w="sm" len="sm"/>
            <a:tailEnd type="none" w="sm" len="sm"/>
          </a:ln>
        </p:spPr>
      </p:cxnSp>
      <p:pic>
        <p:nvPicPr>
          <p:cNvPr id="114" name="Google Shape;114;gf828dbc0e5_0_99"/>
          <p:cNvPicPr preferRelativeResize="0"/>
          <p:nvPr/>
        </p:nvPicPr>
        <p:blipFill rotWithShape="1">
          <a:blip r:embed="rId2">
            <a:alphaModFix/>
          </a:blip>
          <a:srcRect/>
          <a:stretch/>
        </p:blipFill>
        <p:spPr>
          <a:xfrm>
            <a:off x="6508102" y="2005259"/>
            <a:ext cx="2724452" cy="2724452"/>
          </a:xfrm>
          <a:prstGeom prst="rect">
            <a:avLst/>
          </a:prstGeom>
          <a:noFill/>
          <a:ln>
            <a:noFill/>
          </a:ln>
        </p:spPr>
      </p:pic>
      <p:pic>
        <p:nvPicPr>
          <p:cNvPr id="115" name="Google Shape;115;gf828dbc0e5_0_99"/>
          <p:cNvPicPr preferRelativeResize="0"/>
          <p:nvPr/>
        </p:nvPicPr>
        <p:blipFill rotWithShape="1">
          <a:blip r:embed="rId3">
            <a:alphaModFix/>
          </a:blip>
          <a:srcRect/>
          <a:stretch/>
        </p:blipFill>
        <p:spPr>
          <a:xfrm>
            <a:off x="7786573" y="739819"/>
            <a:ext cx="836049" cy="445784"/>
          </a:xfrm>
          <a:prstGeom prst="rect">
            <a:avLst/>
          </a:prstGeom>
          <a:noFill/>
          <a:ln>
            <a:noFill/>
          </a:ln>
        </p:spPr>
      </p:pic>
      <p:pic>
        <p:nvPicPr>
          <p:cNvPr id="116" name="Google Shape;116;gf828dbc0e5_0_99"/>
          <p:cNvPicPr preferRelativeResize="0"/>
          <p:nvPr/>
        </p:nvPicPr>
        <p:blipFill rotWithShape="1">
          <a:blip r:embed="rId4">
            <a:alphaModFix/>
          </a:blip>
          <a:srcRect/>
          <a:stretch/>
        </p:blipFill>
        <p:spPr>
          <a:xfrm>
            <a:off x="102349" y="89858"/>
            <a:ext cx="634748" cy="634748"/>
          </a:xfrm>
          <a:prstGeom prst="rect">
            <a:avLst/>
          </a:prstGeom>
          <a:noFill/>
          <a:ln>
            <a:noFill/>
          </a:ln>
        </p:spPr>
      </p:pic>
      <p:sp>
        <p:nvSpPr>
          <p:cNvPr id="117" name="Google Shape;117;gf828dbc0e5_0_99"/>
          <p:cNvSpPr txBox="1"/>
          <p:nvPr/>
        </p:nvSpPr>
        <p:spPr>
          <a:xfrm>
            <a:off x="751113" y="167745"/>
            <a:ext cx="3049500" cy="47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id" sz="825" b="0" i="0" u="none" strike="noStrike" cap="none">
                <a:solidFill>
                  <a:srgbClr val="000000"/>
                </a:solidFill>
                <a:latin typeface="Arial"/>
                <a:ea typeface="Arial"/>
                <a:cs typeface="Arial"/>
                <a:sym typeface="Arial"/>
              </a:rPr>
              <a:t>Direktorat Jenderal Pendidikan Tinggi, Riset, dan, Teknologi</a:t>
            </a:r>
            <a:endParaRPr sz="825"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25"/>
              <a:buFont typeface="Arial"/>
              <a:buNone/>
            </a:pPr>
            <a:r>
              <a:rPr lang="id" sz="825" b="0" i="0" u="none" strike="noStrike" cap="none">
                <a:solidFill>
                  <a:srgbClr val="000000"/>
                </a:solidFill>
                <a:latin typeface="Arial"/>
                <a:ea typeface="Arial"/>
                <a:cs typeface="Arial"/>
                <a:sym typeface="Arial"/>
              </a:rPr>
              <a:t>Kementerian Pendidikan, Kebudayaan, Riset, dan Teknologi Republik Indonesia</a:t>
            </a:r>
            <a:endParaRPr sz="825" b="0" i="0" u="none" strike="noStrike" cap="none">
              <a:solidFill>
                <a:srgbClr val="000000"/>
              </a:solidFill>
              <a:latin typeface="Arial"/>
              <a:ea typeface="Arial"/>
              <a:cs typeface="Arial"/>
              <a:sym typeface="Arial"/>
            </a:endParaRPr>
          </a:p>
        </p:txBody>
      </p:sp>
      <p:sp>
        <p:nvSpPr>
          <p:cNvPr id="118" name="Google Shape;118;gf828dbc0e5_0_99"/>
          <p:cNvSpPr/>
          <p:nvPr/>
        </p:nvSpPr>
        <p:spPr>
          <a:xfrm>
            <a:off x="1922342" y="4891466"/>
            <a:ext cx="5410200" cy="291900"/>
          </a:xfrm>
          <a:prstGeom prst="roundRect">
            <a:avLst>
              <a:gd name="adj" fmla="val 50000"/>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119" name="Google Shape;119;gf828dbc0e5_0_99" descr="Facebook Logo PNG, Free Download Logo Facebook Clipart - Free Transparent PNG  Logos"/>
          <p:cNvPicPr preferRelativeResize="0"/>
          <p:nvPr/>
        </p:nvPicPr>
        <p:blipFill rotWithShape="1">
          <a:blip r:embed="rId5">
            <a:alphaModFix/>
          </a:blip>
          <a:srcRect/>
          <a:stretch/>
        </p:blipFill>
        <p:spPr>
          <a:xfrm>
            <a:off x="2057670" y="4932813"/>
            <a:ext cx="193116" cy="170358"/>
          </a:xfrm>
          <a:prstGeom prst="rect">
            <a:avLst/>
          </a:prstGeom>
          <a:noFill/>
          <a:ln>
            <a:noFill/>
          </a:ln>
        </p:spPr>
      </p:pic>
      <p:sp>
        <p:nvSpPr>
          <p:cNvPr id="120" name="Google Shape;120;gf828dbc0e5_0_99"/>
          <p:cNvSpPr txBox="1"/>
          <p:nvPr/>
        </p:nvSpPr>
        <p:spPr>
          <a:xfrm>
            <a:off x="2243149" y="4930047"/>
            <a:ext cx="5988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pic>
        <p:nvPicPr>
          <p:cNvPr id="121" name="Google Shape;121;gf828dbc0e5_0_99" descr="Twitter Logo transparent PNG - StickPNG"/>
          <p:cNvPicPr preferRelativeResize="0"/>
          <p:nvPr/>
        </p:nvPicPr>
        <p:blipFill rotWithShape="1">
          <a:blip r:embed="rId6">
            <a:alphaModFix/>
          </a:blip>
          <a:srcRect/>
          <a:stretch/>
        </p:blipFill>
        <p:spPr>
          <a:xfrm>
            <a:off x="2836592" y="4872775"/>
            <a:ext cx="303196" cy="310729"/>
          </a:xfrm>
          <a:prstGeom prst="rect">
            <a:avLst/>
          </a:prstGeom>
          <a:noFill/>
          <a:ln>
            <a:noFill/>
          </a:ln>
        </p:spPr>
      </p:pic>
      <p:pic>
        <p:nvPicPr>
          <p:cNvPr id="122" name="Google Shape;122;gf828dbc0e5_0_99"/>
          <p:cNvPicPr preferRelativeResize="0"/>
          <p:nvPr/>
        </p:nvPicPr>
        <p:blipFill rotWithShape="1">
          <a:blip r:embed="rId7">
            <a:alphaModFix/>
          </a:blip>
          <a:srcRect/>
          <a:stretch/>
        </p:blipFill>
        <p:spPr>
          <a:xfrm>
            <a:off x="3783181" y="4925464"/>
            <a:ext cx="238735" cy="199140"/>
          </a:xfrm>
          <a:prstGeom prst="rect">
            <a:avLst/>
          </a:prstGeom>
          <a:noFill/>
          <a:ln>
            <a:noFill/>
          </a:ln>
        </p:spPr>
      </p:pic>
      <p:pic>
        <p:nvPicPr>
          <p:cNvPr id="123" name="Google Shape;123;gf828dbc0e5_0_99" descr="YouTube Logo PNG, Transparent YouTube Logo Icon Free DOWNLOAD"/>
          <p:cNvPicPr preferRelativeResize="0"/>
          <p:nvPr/>
        </p:nvPicPr>
        <p:blipFill rotWithShape="1">
          <a:blip r:embed="rId8">
            <a:alphaModFix/>
          </a:blip>
          <a:srcRect l="24853" t="26007" r="24237" b="25547"/>
          <a:stretch/>
        </p:blipFill>
        <p:spPr>
          <a:xfrm>
            <a:off x="4619160" y="4905608"/>
            <a:ext cx="368041" cy="241052"/>
          </a:xfrm>
          <a:prstGeom prst="rect">
            <a:avLst/>
          </a:prstGeom>
          <a:noFill/>
          <a:ln>
            <a:noFill/>
          </a:ln>
        </p:spPr>
      </p:pic>
      <p:pic>
        <p:nvPicPr>
          <p:cNvPr id="124" name="Google Shape;124;gf828dbc0e5_0_99" descr="Website Logo PNG, Web Site Logos Free Download - Free Transparent PNG Logos"/>
          <p:cNvPicPr preferRelativeResize="0"/>
          <p:nvPr/>
        </p:nvPicPr>
        <p:blipFill rotWithShape="1">
          <a:blip r:embed="rId9">
            <a:alphaModFix/>
          </a:blip>
          <a:srcRect/>
          <a:stretch/>
        </p:blipFill>
        <p:spPr>
          <a:xfrm>
            <a:off x="5790718" y="4918240"/>
            <a:ext cx="202947" cy="196739"/>
          </a:xfrm>
          <a:prstGeom prst="rect">
            <a:avLst/>
          </a:prstGeom>
          <a:noFill/>
          <a:ln>
            <a:noFill/>
          </a:ln>
        </p:spPr>
      </p:pic>
      <p:sp>
        <p:nvSpPr>
          <p:cNvPr id="125" name="Google Shape;125;gf828dbc0e5_0_99"/>
          <p:cNvSpPr txBox="1"/>
          <p:nvPr/>
        </p:nvSpPr>
        <p:spPr>
          <a:xfrm>
            <a:off x="3070139" y="4935974"/>
            <a:ext cx="5988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126" name="Google Shape;126;gf828dbc0e5_0_99"/>
          <p:cNvSpPr txBox="1"/>
          <p:nvPr/>
        </p:nvSpPr>
        <p:spPr>
          <a:xfrm>
            <a:off x="4016347" y="4934954"/>
            <a:ext cx="598800" cy="19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127" name="Google Shape;127;gf828dbc0e5_0_99"/>
          <p:cNvSpPr txBox="1"/>
          <p:nvPr/>
        </p:nvSpPr>
        <p:spPr>
          <a:xfrm>
            <a:off x="4946972" y="4930046"/>
            <a:ext cx="7851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Ditjen Diktiristek</a:t>
            </a:r>
            <a:endParaRPr sz="675" b="0" i="0" u="none" strike="noStrike" cap="none">
              <a:solidFill>
                <a:srgbClr val="7F7F7F"/>
              </a:solidFill>
              <a:latin typeface="Arial"/>
              <a:ea typeface="Arial"/>
              <a:cs typeface="Arial"/>
              <a:sym typeface="Arial"/>
            </a:endParaRPr>
          </a:p>
        </p:txBody>
      </p:sp>
      <p:sp>
        <p:nvSpPr>
          <p:cNvPr id="128" name="Google Shape;128;gf828dbc0e5_0_99"/>
          <p:cNvSpPr txBox="1"/>
          <p:nvPr/>
        </p:nvSpPr>
        <p:spPr>
          <a:xfrm>
            <a:off x="6015695" y="4930808"/>
            <a:ext cx="12201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id" sz="675" b="0" i="0" u="none" strike="noStrike" cap="none">
                <a:solidFill>
                  <a:srgbClr val="7F7F7F"/>
                </a:solidFill>
                <a:latin typeface="Arial"/>
                <a:ea typeface="Arial"/>
                <a:cs typeface="Arial"/>
                <a:sym typeface="Arial"/>
              </a:rPr>
              <a:t>https://dikti.kemdikbud.go.id/</a:t>
            </a:r>
            <a:endParaRPr sz="675" b="0" i="0" u="none" strike="noStrike" cap="none">
              <a:solidFill>
                <a:srgbClr val="7F7F7F"/>
              </a:solidFill>
              <a:latin typeface="Arial"/>
              <a:ea typeface="Arial"/>
              <a:cs typeface="Arial"/>
              <a:sym typeface="Arial"/>
            </a:endParaRPr>
          </a:p>
        </p:txBody>
      </p:sp>
      <p:pic>
        <p:nvPicPr>
          <p:cNvPr id="129" name="Google Shape;129;gf828dbc0e5_0_99"/>
          <p:cNvPicPr preferRelativeResize="0"/>
          <p:nvPr/>
        </p:nvPicPr>
        <p:blipFill rotWithShape="1">
          <a:blip r:embed="rId10">
            <a:alphaModFix/>
          </a:blip>
          <a:srcRect/>
          <a:stretch/>
        </p:blipFill>
        <p:spPr>
          <a:xfrm>
            <a:off x="7960235" y="1315177"/>
            <a:ext cx="662387" cy="472569"/>
          </a:xfrm>
          <a:prstGeom prst="rect">
            <a:avLst/>
          </a:prstGeom>
          <a:noFill/>
          <a:ln>
            <a:noFill/>
          </a:ln>
        </p:spPr>
      </p:pic>
      <p:pic>
        <p:nvPicPr>
          <p:cNvPr id="130" name="Google Shape;130;gf828dbc0e5_0_99"/>
          <p:cNvPicPr preferRelativeResize="0"/>
          <p:nvPr/>
        </p:nvPicPr>
        <p:blipFill rotWithShape="1">
          <a:blip r:embed="rId11">
            <a:alphaModFix/>
          </a:blip>
          <a:srcRect/>
          <a:stretch/>
        </p:blipFill>
        <p:spPr>
          <a:xfrm>
            <a:off x="6905992" y="739072"/>
            <a:ext cx="718405" cy="527114"/>
          </a:xfrm>
          <a:prstGeom prst="rect">
            <a:avLst/>
          </a:prstGeom>
          <a:noFill/>
          <a:ln>
            <a:noFill/>
          </a:ln>
        </p:spPr>
      </p:pic>
      <p:sp>
        <p:nvSpPr>
          <p:cNvPr id="131" name="Google Shape;131;gf828dbc0e5_0_99"/>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Corbel"/>
                <a:ea typeface="Corbel"/>
                <a:cs typeface="Corbel"/>
                <a:sym typeface="Corbel"/>
              </a:defRPr>
            </a:lvl1pPr>
            <a:lvl2pPr lvl="1">
              <a:buNone/>
              <a:defRPr sz="1300">
                <a:solidFill>
                  <a:schemeClr val="dk1"/>
                </a:solidFill>
                <a:latin typeface="Corbel"/>
                <a:ea typeface="Corbel"/>
                <a:cs typeface="Corbel"/>
                <a:sym typeface="Corbel"/>
              </a:defRPr>
            </a:lvl2pPr>
            <a:lvl3pPr lvl="2">
              <a:buNone/>
              <a:defRPr sz="1300">
                <a:solidFill>
                  <a:schemeClr val="dk1"/>
                </a:solidFill>
                <a:latin typeface="Corbel"/>
                <a:ea typeface="Corbel"/>
                <a:cs typeface="Corbel"/>
                <a:sym typeface="Corbel"/>
              </a:defRPr>
            </a:lvl3pPr>
            <a:lvl4pPr lvl="3">
              <a:buNone/>
              <a:defRPr sz="1300">
                <a:solidFill>
                  <a:schemeClr val="dk1"/>
                </a:solidFill>
                <a:latin typeface="Corbel"/>
                <a:ea typeface="Corbel"/>
                <a:cs typeface="Corbel"/>
                <a:sym typeface="Corbel"/>
              </a:defRPr>
            </a:lvl4pPr>
            <a:lvl5pPr lvl="4">
              <a:buNone/>
              <a:defRPr sz="1300">
                <a:solidFill>
                  <a:schemeClr val="dk1"/>
                </a:solidFill>
                <a:latin typeface="Corbel"/>
                <a:ea typeface="Corbel"/>
                <a:cs typeface="Corbel"/>
                <a:sym typeface="Corbel"/>
              </a:defRPr>
            </a:lvl5pPr>
            <a:lvl6pPr lvl="5">
              <a:buNone/>
              <a:defRPr sz="1300">
                <a:solidFill>
                  <a:schemeClr val="dk1"/>
                </a:solidFill>
                <a:latin typeface="Corbel"/>
                <a:ea typeface="Corbel"/>
                <a:cs typeface="Corbel"/>
                <a:sym typeface="Corbel"/>
              </a:defRPr>
            </a:lvl6pPr>
            <a:lvl7pPr lvl="6">
              <a:buNone/>
              <a:defRPr sz="1300">
                <a:solidFill>
                  <a:schemeClr val="dk1"/>
                </a:solidFill>
                <a:latin typeface="Corbel"/>
                <a:ea typeface="Corbel"/>
                <a:cs typeface="Corbel"/>
                <a:sym typeface="Corbel"/>
              </a:defRPr>
            </a:lvl7pPr>
            <a:lvl8pPr lvl="7">
              <a:buNone/>
              <a:defRPr sz="1300">
                <a:solidFill>
                  <a:schemeClr val="dk1"/>
                </a:solidFill>
                <a:latin typeface="Corbel"/>
                <a:ea typeface="Corbel"/>
                <a:cs typeface="Corbel"/>
                <a:sym typeface="Corbel"/>
              </a:defRPr>
            </a:lvl8pPr>
            <a:lvl9pPr lvl="8">
              <a:buNone/>
              <a:defRPr sz="130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 Layout">
  <p:cSld name="1_Point Layout">
    <p:spTree>
      <p:nvGrpSpPr>
        <p:cNvPr id="1" name="Shape 132"/>
        <p:cNvGrpSpPr/>
        <p:nvPr/>
      </p:nvGrpSpPr>
      <p:grpSpPr>
        <a:xfrm>
          <a:off x="0" y="0"/>
          <a:ext cx="0" cy="0"/>
          <a:chOff x="0" y="0"/>
          <a:chExt cx="0" cy="0"/>
        </a:xfrm>
      </p:grpSpPr>
      <p:sp>
        <p:nvSpPr>
          <p:cNvPr id="133" name="Google Shape;133;gf828dbc0e5_0_122"/>
          <p:cNvSpPr txBox="1">
            <a:spLocks noGrp="1"/>
          </p:cNvSpPr>
          <p:nvPr>
            <p:ph type="title"/>
          </p:nvPr>
        </p:nvSpPr>
        <p:spPr>
          <a:xfrm>
            <a:off x="393871" y="676882"/>
            <a:ext cx="7983900" cy="615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400"/>
              <a:buFont typeface="Arial"/>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4" name="Google Shape;134;gf828dbc0e5_0_122"/>
          <p:cNvSpPr txBox="1">
            <a:spLocks noGrp="1"/>
          </p:cNvSpPr>
          <p:nvPr>
            <p:ph type="body" idx="1"/>
          </p:nvPr>
        </p:nvSpPr>
        <p:spPr>
          <a:xfrm>
            <a:off x="393871" y="1470454"/>
            <a:ext cx="7983900" cy="3098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5" name="Google Shape;135;gf828dbc0e5_0_122"/>
          <p:cNvSpPr txBox="1">
            <a:spLocks noGrp="1"/>
          </p:cNvSpPr>
          <p:nvPr>
            <p:ph type="sldNum" idx="12"/>
          </p:nvPr>
        </p:nvSpPr>
        <p:spPr>
          <a:xfrm>
            <a:off x="8501062" y="4383087"/>
            <a:ext cx="457200" cy="273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36"/>
        <p:cNvGrpSpPr/>
        <p:nvPr/>
      </p:nvGrpSpPr>
      <p:grpSpPr>
        <a:xfrm>
          <a:off x="0" y="0"/>
          <a:ext cx="0" cy="0"/>
          <a:chOff x="0" y="0"/>
          <a:chExt cx="0" cy="0"/>
        </a:xfrm>
      </p:grpSpPr>
      <p:sp>
        <p:nvSpPr>
          <p:cNvPr id="137" name="Google Shape;137;gf828dbc0e5_0_130"/>
          <p:cNvSpPr/>
          <p:nvPr/>
        </p:nvSpPr>
        <p:spPr>
          <a:xfrm>
            <a:off x="0" y="1674340"/>
            <a:ext cx="9144000" cy="2279700"/>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38" name="Google Shape;138;gf828dbc0e5_0_130"/>
          <p:cNvSpPr txBox="1">
            <a:spLocks noGrp="1"/>
          </p:cNvSpPr>
          <p:nvPr>
            <p:ph type="sldNum" idx="12"/>
          </p:nvPr>
        </p:nvSpPr>
        <p:spPr>
          <a:xfrm>
            <a:off x="8587945" y="4382673"/>
            <a:ext cx="3828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pic>
        <p:nvPicPr>
          <p:cNvPr id="139" name="Google Shape;139;gf828dbc0e5_0_130"/>
          <p:cNvPicPr preferRelativeResize="0"/>
          <p:nvPr/>
        </p:nvPicPr>
        <p:blipFill rotWithShape="1">
          <a:blip r:embed="rId2">
            <a:alphaModFix/>
          </a:blip>
          <a:srcRect/>
          <a:stretch/>
        </p:blipFill>
        <p:spPr>
          <a:xfrm>
            <a:off x="7191633" y="1794528"/>
            <a:ext cx="1724346" cy="1724346"/>
          </a:xfrm>
          <a:prstGeom prst="rect">
            <a:avLst/>
          </a:prstGeom>
          <a:noFill/>
          <a:ln>
            <a:noFill/>
          </a:ln>
        </p:spPr>
      </p:pic>
      <p:sp>
        <p:nvSpPr>
          <p:cNvPr id="140" name="Google Shape;140;gf828dbc0e5_0_130"/>
          <p:cNvSpPr txBox="1">
            <a:spLocks noGrp="1"/>
          </p:cNvSpPr>
          <p:nvPr>
            <p:ph type="ctrTitle"/>
          </p:nvPr>
        </p:nvSpPr>
        <p:spPr>
          <a:xfrm>
            <a:off x="228021" y="2051222"/>
            <a:ext cx="6858600" cy="12111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600"/>
              <a:buFont typeface="Garamond"/>
              <a:buNone/>
              <a:defRPr sz="36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enutup">
  <p:cSld name="Penutup">
    <p:spTree>
      <p:nvGrpSpPr>
        <p:cNvPr id="1" name="Shape 141"/>
        <p:cNvGrpSpPr/>
        <p:nvPr/>
      </p:nvGrpSpPr>
      <p:grpSpPr>
        <a:xfrm>
          <a:off x="0" y="0"/>
          <a:ext cx="0" cy="0"/>
          <a:chOff x="0" y="0"/>
          <a:chExt cx="0" cy="0"/>
        </a:xfrm>
      </p:grpSpPr>
      <p:grpSp>
        <p:nvGrpSpPr>
          <p:cNvPr id="142" name="Google Shape;142;gf828dbc0e5_0_135"/>
          <p:cNvGrpSpPr/>
          <p:nvPr/>
        </p:nvGrpSpPr>
        <p:grpSpPr>
          <a:xfrm>
            <a:off x="-94" y="1804472"/>
            <a:ext cx="9143785" cy="1939950"/>
            <a:chOff x="3270421" y="2405963"/>
            <a:chExt cx="3731700" cy="2586600"/>
          </a:xfrm>
        </p:grpSpPr>
        <p:sp>
          <p:nvSpPr>
            <p:cNvPr id="143" name="Google Shape;143;gf828dbc0e5_0_135"/>
            <p:cNvSpPr txBox="1"/>
            <p:nvPr/>
          </p:nvSpPr>
          <p:spPr>
            <a:xfrm>
              <a:off x="3270421" y="2405963"/>
              <a:ext cx="3731700" cy="2586600"/>
            </a:xfrm>
            <a:prstGeom prst="rect">
              <a:avLst/>
            </a:prstGeom>
            <a:solidFill>
              <a:srgbClr val="F2F2F2">
                <a:alpha val="89411"/>
              </a:srgbClr>
            </a:solidFill>
            <a:ln>
              <a:noFill/>
            </a:ln>
          </p:spPr>
          <p:txBody>
            <a:bodyPr spcFirstLastPara="1" wrap="square" lIns="720000" tIns="0" rIns="72000" bIns="2160000" anchor="b" anchorCtr="0">
              <a:noAutofit/>
            </a:bodyPr>
            <a:lstStyle/>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p:txBody>
        </p:sp>
        <p:sp>
          <p:nvSpPr>
            <p:cNvPr id="144" name="Google Shape;144;gf828dbc0e5_0_135"/>
            <p:cNvSpPr txBox="1"/>
            <p:nvPr/>
          </p:nvSpPr>
          <p:spPr>
            <a:xfrm>
              <a:off x="3643594" y="3275502"/>
              <a:ext cx="2682900" cy="8712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4050"/>
                <a:buFont typeface="Arial"/>
                <a:buNone/>
              </a:pPr>
              <a:r>
                <a:rPr lang="id" sz="4050" b="0" i="1" u="none" strike="noStrike" cap="none">
                  <a:solidFill>
                    <a:srgbClr val="000000"/>
                  </a:solidFill>
                  <a:latin typeface="Garamond"/>
                  <a:ea typeface="Garamond"/>
                  <a:cs typeface="Garamond"/>
                  <a:sym typeface="Garamond"/>
                </a:rPr>
                <a:t>Terima kasih</a:t>
              </a:r>
              <a:endParaRPr sz="4050" b="0" i="1" u="none" strike="noStrike" cap="none">
                <a:solidFill>
                  <a:srgbClr val="000000"/>
                </a:solidFill>
                <a:latin typeface="Garamond"/>
                <a:ea typeface="Garamond"/>
                <a:cs typeface="Garamond"/>
                <a:sym typeface="Garamond"/>
              </a:endParaRPr>
            </a:p>
          </p:txBody>
        </p:sp>
      </p:grpSp>
      <p:sp>
        <p:nvSpPr>
          <p:cNvPr id="145" name="Google Shape;145;gf828dbc0e5_0_135"/>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Corbel"/>
                <a:ea typeface="Corbel"/>
                <a:cs typeface="Corbel"/>
                <a:sym typeface="Corbel"/>
              </a:defRPr>
            </a:lvl1pPr>
            <a:lvl2pPr lvl="1">
              <a:buNone/>
              <a:defRPr sz="1300">
                <a:solidFill>
                  <a:schemeClr val="dk1"/>
                </a:solidFill>
                <a:latin typeface="Corbel"/>
                <a:ea typeface="Corbel"/>
                <a:cs typeface="Corbel"/>
                <a:sym typeface="Corbel"/>
              </a:defRPr>
            </a:lvl2pPr>
            <a:lvl3pPr lvl="2">
              <a:buNone/>
              <a:defRPr sz="1300">
                <a:solidFill>
                  <a:schemeClr val="dk1"/>
                </a:solidFill>
                <a:latin typeface="Corbel"/>
                <a:ea typeface="Corbel"/>
                <a:cs typeface="Corbel"/>
                <a:sym typeface="Corbel"/>
              </a:defRPr>
            </a:lvl3pPr>
            <a:lvl4pPr lvl="3">
              <a:buNone/>
              <a:defRPr sz="1300">
                <a:solidFill>
                  <a:schemeClr val="dk1"/>
                </a:solidFill>
                <a:latin typeface="Corbel"/>
                <a:ea typeface="Corbel"/>
                <a:cs typeface="Corbel"/>
                <a:sym typeface="Corbel"/>
              </a:defRPr>
            </a:lvl4pPr>
            <a:lvl5pPr lvl="4">
              <a:buNone/>
              <a:defRPr sz="1300">
                <a:solidFill>
                  <a:schemeClr val="dk1"/>
                </a:solidFill>
                <a:latin typeface="Corbel"/>
                <a:ea typeface="Corbel"/>
                <a:cs typeface="Corbel"/>
                <a:sym typeface="Corbel"/>
              </a:defRPr>
            </a:lvl5pPr>
            <a:lvl6pPr lvl="5">
              <a:buNone/>
              <a:defRPr sz="1300">
                <a:solidFill>
                  <a:schemeClr val="dk1"/>
                </a:solidFill>
                <a:latin typeface="Corbel"/>
                <a:ea typeface="Corbel"/>
                <a:cs typeface="Corbel"/>
                <a:sym typeface="Corbel"/>
              </a:defRPr>
            </a:lvl6pPr>
            <a:lvl7pPr lvl="6">
              <a:buNone/>
              <a:defRPr sz="1300">
                <a:solidFill>
                  <a:schemeClr val="dk1"/>
                </a:solidFill>
                <a:latin typeface="Corbel"/>
                <a:ea typeface="Corbel"/>
                <a:cs typeface="Corbel"/>
                <a:sym typeface="Corbel"/>
              </a:defRPr>
            </a:lvl7pPr>
            <a:lvl8pPr lvl="7">
              <a:buNone/>
              <a:defRPr sz="1300">
                <a:solidFill>
                  <a:schemeClr val="dk1"/>
                </a:solidFill>
                <a:latin typeface="Corbel"/>
                <a:ea typeface="Corbel"/>
                <a:cs typeface="Corbel"/>
                <a:sym typeface="Corbel"/>
              </a:defRPr>
            </a:lvl8pPr>
            <a:lvl9pPr lvl="8">
              <a:buNone/>
              <a:defRPr sz="130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146"/>
        <p:cNvGrpSpPr/>
        <p:nvPr/>
      </p:nvGrpSpPr>
      <p:grpSpPr>
        <a:xfrm>
          <a:off x="0" y="0"/>
          <a:ext cx="0" cy="0"/>
          <a:chOff x="0" y="0"/>
          <a:chExt cx="0" cy="0"/>
        </a:xfrm>
      </p:grpSpPr>
      <p:sp>
        <p:nvSpPr>
          <p:cNvPr id="147" name="Google Shape;147;gf828dbc0e5_0_139"/>
          <p:cNvSpPr txBox="1">
            <a:spLocks noGrp="1"/>
          </p:cNvSpPr>
          <p:nvPr>
            <p:ph type="title"/>
          </p:nvPr>
        </p:nvSpPr>
        <p:spPr>
          <a:xfrm>
            <a:off x="225069" y="737621"/>
            <a:ext cx="7986000" cy="516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f828dbc0e5_0_139"/>
          <p:cNvSpPr txBox="1">
            <a:spLocks noGrp="1"/>
          </p:cNvSpPr>
          <p:nvPr>
            <p:ph type="sldNum" idx="12"/>
          </p:nvPr>
        </p:nvSpPr>
        <p:spPr>
          <a:xfrm>
            <a:off x="8482913" y="4382673"/>
            <a:ext cx="4755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int Layout">
  <p:cSld name="Point Layout">
    <p:spTree>
      <p:nvGrpSpPr>
        <p:cNvPr id="1" name="Shape 149"/>
        <p:cNvGrpSpPr/>
        <p:nvPr/>
      </p:nvGrpSpPr>
      <p:grpSpPr>
        <a:xfrm>
          <a:off x="0" y="0"/>
          <a:ext cx="0" cy="0"/>
          <a:chOff x="0" y="0"/>
          <a:chExt cx="0" cy="0"/>
        </a:xfrm>
      </p:grpSpPr>
      <p:sp>
        <p:nvSpPr>
          <p:cNvPr id="150" name="Google Shape;150;gf828dbc0e5_0_142"/>
          <p:cNvSpPr txBox="1">
            <a:spLocks noGrp="1"/>
          </p:cNvSpPr>
          <p:nvPr>
            <p:ph type="title"/>
          </p:nvPr>
        </p:nvSpPr>
        <p:spPr>
          <a:xfrm>
            <a:off x="393871" y="676882"/>
            <a:ext cx="7983900" cy="615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f828dbc0e5_0_142"/>
          <p:cNvSpPr txBox="1">
            <a:spLocks noGrp="1"/>
          </p:cNvSpPr>
          <p:nvPr>
            <p:ph type="body" idx="1"/>
          </p:nvPr>
        </p:nvSpPr>
        <p:spPr>
          <a:xfrm>
            <a:off x="393871" y="1470454"/>
            <a:ext cx="7983900" cy="3098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2" name="Google Shape;152;gf828dbc0e5_0_142"/>
          <p:cNvSpPr txBox="1">
            <a:spLocks noGrp="1"/>
          </p:cNvSpPr>
          <p:nvPr>
            <p:ph type="sldNum" idx="12"/>
          </p:nvPr>
        </p:nvSpPr>
        <p:spPr>
          <a:xfrm>
            <a:off x="8501449" y="4382673"/>
            <a:ext cx="4569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53"/>
        <p:cNvGrpSpPr/>
        <p:nvPr/>
      </p:nvGrpSpPr>
      <p:grpSpPr>
        <a:xfrm>
          <a:off x="0" y="0"/>
          <a:ext cx="0" cy="0"/>
          <a:chOff x="0" y="0"/>
          <a:chExt cx="0" cy="0"/>
        </a:xfrm>
      </p:grpSpPr>
      <p:sp>
        <p:nvSpPr>
          <p:cNvPr id="154" name="Google Shape;154;gf828dbc0e5_0_146"/>
          <p:cNvSpPr txBox="1">
            <a:spLocks noGrp="1"/>
          </p:cNvSpPr>
          <p:nvPr>
            <p:ph type="title"/>
          </p:nvPr>
        </p:nvSpPr>
        <p:spPr>
          <a:xfrm>
            <a:off x="296970" y="721080"/>
            <a:ext cx="7872300" cy="518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f828dbc0e5_0_146"/>
          <p:cNvSpPr txBox="1">
            <a:spLocks noGrp="1"/>
          </p:cNvSpPr>
          <p:nvPr>
            <p:ph type="body" idx="1"/>
          </p:nvPr>
        </p:nvSpPr>
        <p:spPr>
          <a:xfrm>
            <a:off x="296970" y="1406290"/>
            <a:ext cx="38862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6" name="Google Shape;156;gf828dbc0e5_0_146"/>
          <p:cNvSpPr txBox="1">
            <a:spLocks noGrp="1"/>
          </p:cNvSpPr>
          <p:nvPr>
            <p:ph type="body" idx="2"/>
          </p:nvPr>
        </p:nvSpPr>
        <p:spPr>
          <a:xfrm>
            <a:off x="4283161" y="1406290"/>
            <a:ext cx="38862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7" name="Google Shape;157;gf828dbc0e5_0_146"/>
          <p:cNvSpPr txBox="1">
            <a:spLocks noGrp="1"/>
          </p:cNvSpPr>
          <p:nvPr>
            <p:ph type="sldNum" idx="12"/>
          </p:nvPr>
        </p:nvSpPr>
        <p:spPr>
          <a:xfrm>
            <a:off x="8490636" y="4421274"/>
            <a:ext cx="470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int Layout">
  <p:cSld name="1_Point Layou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93871" y="676882"/>
            <a:ext cx="7984010" cy="61552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400"/>
              <a:buFont typeface="Arial"/>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393871" y="1470454"/>
            <a:ext cx="7984010" cy="30983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6"/>
          <p:cNvSpPr txBox="1">
            <a:spLocks noGrp="1"/>
          </p:cNvSpPr>
          <p:nvPr>
            <p:ph type="sldNum" idx="12"/>
          </p:nvPr>
        </p:nvSpPr>
        <p:spPr>
          <a:xfrm>
            <a:off x="8501063" y="4383088"/>
            <a:ext cx="457200" cy="2730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8"/>
        <p:cNvGrpSpPr/>
        <p:nvPr/>
      </p:nvGrpSpPr>
      <p:grpSpPr>
        <a:xfrm>
          <a:off x="0" y="0"/>
          <a:ext cx="0" cy="0"/>
          <a:chOff x="0" y="0"/>
          <a:chExt cx="0" cy="0"/>
        </a:xfrm>
      </p:grpSpPr>
      <p:sp>
        <p:nvSpPr>
          <p:cNvPr id="159" name="Google Shape;159;gf828dbc0e5_0_151"/>
          <p:cNvSpPr txBox="1">
            <a:spLocks noGrp="1"/>
          </p:cNvSpPr>
          <p:nvPr>
            <p:ph type="title"/>
          </p:nvPr>
        </p:nvSpPr>
        <p:spPr>
          <a:xfrm>
            <a:off x="265317" y="715033"/>
            <a:ext cx="7886700" cy="411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f828dbc0e5_0_151"/>
          <p:cNvSpPr txBox="1">
            <a:spLocks noGrp="1"/>
          </p:cNvSpPr>
          <p:nvPr>
            <p:ph type="body" idx="1"/>
          </p:nvPr>
        </p:nvSpPr>
        <p:spPr>
          <a:xfrm>
            <a:off x="265318" y="1273227"/>
            <a:ext cx="3868200" cy="618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61" name="Google Shape;161;gf828dbc0e5_0_151"/>
          <p:cNvSpPr txBox="1">
            <a:spLocks noGrp="1"/>
          </p:cNvSpPr>
          <p:nvPr>
            <p:ph type="body" idx="2"/>
          </p:nvPr>
        </p:nvSpPr>
        <p:spPr>
          <a:xfrm>
            <a:off x="265318" y="1891161"/>
            <a:ext cx="3868200" cy="2763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2" name="Google Shape;162;gf828dbc0e5_0_151"/>
          <p:cNvSpPr txBox="1">
            <a:spLocks noGrp="1"/>
          </p:cNvSpPr>
          <p:nvPr>
            <p:ph type="body" idx="3"/>
          </p:nvPr>
        </p:nvSpPr>
        <p:spPr>
          <a:xfrm>
            <a:off x="4264626" y="1273227"/>
            <a:ext cx="3887400" cy="618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63" name="Google Shape;163;gf828dbc0e5_0_151"/>
          <p:cNvSpPr txBox="1">
            <a:spLocks noGrp="1"/>
          </p:cNvSpPr>
          <p:nvPr>
            <p:ph type="body" idx="4"/>
          </p:nvPr>
        </p:nvSpPr>
        <p:spPr>
          <a:xfrm>
            <a:off x="4264626" y="1891161"/>
            <a:ext cx="3887400" cy="2763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4" name="Google Shape;164;gf828dbc0e5_0_151"/>
          <p:cNvSpPr txBox="1">
            <a:spLocks noGrp="1"/>
          </p:cNvSpPr>
          <p:nvPr>
            <p:ph type="sldNum" idx="12"/>
          </p:nvPr>
        </p:nvSpPr>
        <p:spPr>
          <a:xfrm>
            <a:off x="8514159" y="4368404"/>
            <a:ext cx="4455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Clr>
                <a:schemeClr val="lt1"/>
              </a:buClr>
              <a:buSzPts val="2800"/>
              <a:buFont typeface="Arial"/>
              <a:buNone/>
              <a:defRPr/>
            </a:lvl2pPr>
            <a:lvl3pPr lvl="2" algn="l">
              <a:lnSpc>
                <a:spcPct val="100000"/>
              </a:lnSpc>
              <a:spcBef>
                <a:spcPts val="0"/>
              </a:spcBef>
              <a:spcAft>
                <a:spcPts val="0"/>
              </a:spcAft>
              <a:buClr>
                <a:schemeClr val="lt1"/>
              </a:buClr>
              <a:buSzPts val="2800"/>
              <a:buFont typeface="Arial"/>
              <a:buNone/>
              <a:defRPr/>
            </a:lvl3pPr>
            <a:lvl4pPr lvl="3" algn="l">
              <a:lnSpc>
                <a:spcPct val="100000"/>
              </a:lnSpc>
              <a:spcBef>
                <a:spcPts val="0"/>
              </a:spcBef>
              <a:spcAft>
                <a:spcPts val="0"/>
              </a:spcAft>
              <a:buClr>
                <a:schemeClr val="lt1"/>
              </a:buClr>
              <a:buSzPts val="2800"/>
              <a:buFont typeface="Arial"/>
              <a:buNone/>
              <a:defRPr/>
            </a:lvl4pPr>
            <a:lvl5pPr lvl="4" algn="l">
              <a:lnSpc>
                <a:spcPct val="100000"/>
              </a:lnSpc>
              <a:spcBef>
                <a:spcPts val="0"/>
              </a:spcBef>
              <a:spcAft>
                <a:spcPts val="0"/>
              </a:spcAft>
              <a:buClr>
                <a:schemeClr val="lt1"/>
              </a:buClr>
              <a:buSzPts val="2800"/>
              <a:buFont typeface="Arial"/>
              <a:buNone/>
              <a:defRPr/>
            </a:lvl5pPr>
            <a:lvl6pPr lvl="5" algn="l">
              <a:lnSpc>
                <a:spcPct val="100000"/>
              </a:lnSpc>
              <a:spcBef>
                <a:spcPts val="0"/>
              </a:spcBef>
              <a:spcAft>
                <a:spcPts val="0"/>
              </a:spcAft>
              <a:buClr>
                <a:schemeClr val="lt1"/>
              </a:buClr>
              <a:buSzPts val="2800"/>
              <a:buFont typeface="Arial"/>
              <a:buNone/>
              <a:defRPr/>
            </a:lvl6pPr>
            <a:lvl7pPr lvl="6" algn="l">
              <a:lnSpc>
                <a:spcPct val="100000"/>
              </a:lnSpc>
              <a:spcBef>
                <a:spcPts val="0"/>
              </a:spcBef>
              <a:spcAft>
                <a:spcPts val="0"/>
              </a:spcAft>
              <a:buClr>
                <a:schemeClr val="lt1"/>
              </a:buClr>
              <a:buSzPts val="2800"/>
              <a:buFont typeface="Arial"/>
              <a:buNone/>
              <a:defRPr/>
            </a:lvl7pPr>
            <a:lvl8pPr lvl="7" algn="l">
              <a:lnSpc>
                <a:spcPct val="100000"/>
              </a:lnSpc>
              <a:spcBef>
                <a:spcPts val="0"/>
              </a:spcBef>
              <a:spcAft>
                <a:spcPts val="0"/>
              </a:spcAft>
              <a:buClr>
                <a:schemeClr val="lt1"/>
              </a:buClr>
              <a:buSzPts val="2800"/>
              <a:buFont typeface="Arial"/>
              <a:buNone/>
              <a:defRPr/>
            </a:lvl8pPr>
            <a:lvl9pPr lvl="8" algn="l">
              <a:lnSpc>
                <a:spcPct val="100000"/>
              </a:lnSpc>
              <a:spcBef>
                <a:spcPts val="0"/>
              </a:spcBef>
              <a:spcAft>
                <a:spcPts val="0"/>
              </a:spcAft>
              <a:buClr>
                <a:schemeClr val="lt1"/>
              </a:buClr>
              <a:buSzPts val="2800"/>
              <a:buFont typeface="Arial"/>
              <a:buNone/>
              <a:defRPr/>
            </a:lvl9pPr>
          </a:lstStyle>
          <a:p>
            <a:endParaRPr/>
          </a:p>
        </p:txBody>
      </p:sp>
      <p:sp>
        <p:nvSpPr>
          <p:cNvPr id="49" name="Google Shape;49;p7"/>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0"/>
              </a:spcBef>
              <a:spcAft>
                <a:spcPts val="0"/>
              </a:spcAft>
              <a:buClr>
                <a:schemeClr val="dk1"/>
              </a:buClr>
              <a:buSzPts val="1800"/>
              <a:buChar char="●"/>
              <a:defRPr/>
            </a:lvl1pPr>
            <a:lvl2pPr marL="914400" lvl="1" indent="-317500" algn="l">
              <a:lnSpc>
                <a:spcPct val="115000"/>
              </a:lnSpc>
              <a:spcBef>
                <a:spcPts val="0"/>
              </a:spcBef>
              <a:spcAft>
                <a:spcPts val="0"/>
              </a:spcAft>
              <a:buClr>
                <a:schemeClr val="dk1"/>
              </a:buClr>
              <a:buSzPts val="1400"/>
              <a:buChar char="○"/>
              <a:defRPr/>
            </a:lvl2pPr>
            <a:lvl3pPr marL="1371600" lvl="2" indent="-317500" algn="l">
              <a:lnSpc>
                <a:spcPct val="115000"/>
              </a:lnSpc>
              <a:spcBef>
                <a:spcPts val="0"/>
              </a:spcBef>
              <a:spcAft>
                <a:spcPts val="0"/>
              </a:spcAft>
              <a:buClr>
                <a:schemeClr val="dk1"/>
              </a:buClr>
              <a:buSzPts val="1400"/>
              <a:buChar char="■"/>
              <a:defRPr/>
            </a:lvl3pPr>
            <a:lvl4pPr marL="1828800" lvl="3" indent="-317500" algn="l">
              <a:lnSpc>
                <a:spcPct val="115000"/>
              </a:lnSpc>
              <a:spcBef>
                <a:spcPts val="0"/>
              </a:spcBef>
              <a:spcAft>
                <a:spcPts val="0"/>
              </a:spcAft>
              <a:buClr>
                <a:schemeClr val="dk1"/>
              </a:buClr>
              <a:buSzPts val="1400"/>
              <a:buChar char="●"/>
              <a:defRPr/>
            </a:lvl4pPr>
            <a:lvl5pPr marL="2286000" lvl="4" indent="-317500" algn="l">
              <a:lnSpc>
                <a:spcPct val="115000"/>
              </a:lnSpc>
              <a:spcBef>
                <a:spcPts val="0"/>
              </a:spcBef>
              <a:spcAft>
                <a:spcPts val="0"/>
              </a:spcAft>
              <a:buClr>
                <a:schemeClr val="dk1"/>
              </a:buClr>
              <a:buSzPts val="1400"/>
              <a:buChar char="○"/>
              <a:defRPr/>
            </a:lvl5pPr>
            <a:lvl6pPr marL="2743200" lvl="5" indent="-317500" algn="l">
              <a:lnSpc>
                <a:spcPct val="115000"/>
              </a:lnSpc>
              <a:spcBef>
                <a:spcPts val="0"/>
              </a:spcBef>
              <a:spcAft>
                <a:spcPts val="0"/>
              </a:spcAft>
              <a:buClr>
                <a:schemeClr val="dk1"/>
              </a:buClr>
              <a:buSzPts val="1400"/>
              <a:buChar char="■"/>
              <a:defRPr/>
            </a:lvl6pPr>
            <a:lvl7pPr marL="3200400" lvl="6" indent="-317500" algn="l">
              <a:lnSpc>
                <a:spcPct val="115000"/>
              </a:lnSpc>
              <a:spcBef>
                <a:spcPts val="0"/>
              </a:spcBef>
              <a:spcAft>
                <a:spcPts val="0"/>
              </a:spcAft>
              <a:buClr>
                <a:schemeClr val="dk1"/>
              </a:buClr>
              <a:buSzPts val="1400"/>
              <a:buChar char="●"/>
              <a:defRPr/>
            </a:lvl7pPr>
            <a:lvl8pPr marL="3657600" lvl="7" indent="-317500" algn="l">
              <a:lnSpc>
                <a:spcPct val="115000"/>
              </a:lnSpc>
              <a:spcBef>
                <a:spcPts val="0"/>
              </a:spcBef>
              <a:spcAft>
                <a:spcPts val="0"/>
              </a:spcAft>
              <a:buClr>
                <a:schemeClr val="dk1"/>
              </a:buClr>
              <a:buSzPts val="1400"/>
              <a:buChar char="○"/>
              <a:defRPr/>
            </a:lvl8pPr>
            <a:lvl9pPr marL="4114800" lvl="8" indent="-317500" algn="l">
              <a:lnSpc>
                <a:spcPct val="115000"/>
              </a:lnSpc>
              <a:spcBef>
                <a:spcPts val="0"/>
              </a:spcBef>
              <a:spcAft>
                <a:spcPts val="0"/>
              </a:spcAft>
              <a:buClr>
                <a:schemeClr val="dk1"/>
              </a:buClr>
              <a:buSzPts val="1400"/>
              <a:buChar char="■"/>
              <a:defRPr/>
            </a:lvl9pPr>
          </a:lstStyle>
          <a:p>
            <a:endParaRPr/>
          </a:p>
        </p:txBody>
      </p:sp>
      <p:sp>
        <p:nvSpPr>
          <p:cNvPr id="50" name="Google Shape;50;p7"/>
          <p:cNvSpPr txBox="1">
            <a:spLocks noGrp="1"/>
          </p:cNvSpPr>
          <p:nvPr>
            <p:ph type="sldNum" idx="12"/>
          </p:nvPr>
        </p:nvSpPr>
        <p:spPr>
          <a:xfrm>
            <a:off x="8588375" y="4383088"/>
            <a:ext cx="382588" cy="2730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Clr>
                <a:schemeClr val="lt1"/>
              </a:buClr>
              <a:buSzPts val="2800"/>
              <a:buFont typeface="Arial"/>
              <a:buNone/>
              <a:defRPr/>
            </a:lvl2pPr>
            <a:lvl3pPr lvl="2" algn="l">
              <a:lnSpc>
                <a:spcPct val="100000"/>
              </a:lnSpc>
              <a:spcBef>
                <a:spcPts val="0"/>
              </a:spcBef>
              <a:spcAft>
                <a:spcPts val="0"/>
              </a:spcAft>
              <a:buClr>
                <a:schemeClr val="lt1"/>
              </a:buClr>
              <a:buSzPts val="2800"/>
              <a:buFont typeface="Arial"/>
              <a:buNone/>
              <a:defRPr/>
            </a:lvl3pPr>
            <a:lvl4pPr lvl="3" algn="l">
              <a:lnSpc>
                <a:spcPct val="100000"/>
              </a:lnSpc>
              <a:spcBef>
                <a:spcPts val="0"/>
              </a:spcBef>
              <a:spcAft>
                <a:spcPts val="0"/>
              </a:spcAft>
              <a:buClr>
                <a:schemeClr val="lt1"/>
              </a:buClr>
              <a:buSzPts val="2800"/>
              <a:buFont typeface="Arial"/>
              <a:buNone/>
              <a:defRPr/>
            </a:lvl4pPr>
            <a:lvl5pPr lvl="4" algn="l">
              <a:lnSpc>
                <a:spcPct val="100000"/>
              </a:lnSpc>
              <a:spcBef>
                <a:spcPts val="0"/>
              </a:spcBef>
              <a:spcAft>
                <a:spcPts val="0"/>
              </a:spcAft>
              <a:buClr>
                <a:schemeClr val="lt1"/>
              </a:buClr>
              <a:buSzPts val="2800"/>
              <a:buFont typeface="Arial"/>
              <a:buNone/>
              <a:defRPr/>
            </a:lvl5pPr>
            <a:lvl6pPr lvl="5" algn="l">
              <a:lnSpc>
                <a:spcPct val="100000"/>
              </a:lnSpc>
              <a:spcBef>
                <a:spcPts val="0"/>
              </a:spcBef>
              <a:spcAft>
                <a:spcPts val="0"/>
              </a:spcAft>
              <a:buClr>
                <a:schemeClr val="lt1"/>
              </a:buClr>
              <a:buSzPts val="2800"/>
              <a:buFont typeface="Arial"/>
              <a:buNone/>
              <a:defRPr/>
            </a:lvl6pPr>
            <a:lvl7pPr lvl="6" algn="l">
              <a:lnSpc>
                <a:spcPct val="100000"/>
              </a:lnSpc>
              <a:spcBef>
                <a:spcPts val="0"/>
              </a:spcBef>
              <a:spcAft>
                <a:spcPts val="0"/>
              </a:spcAft>
              <a:buClr>
                <a:schemeClr val="lt1"/>
              </a:buClr>
              <a:buSzPts val="2800"/>
              <a:buFont typeface="Arial"/>
              <a:buNone/>
              <a:defRPr/>
            </a:lvl7pPr>
            <a:lvl8pPr lvl="7" algn="l">
              <a:lnSpc>
                <a:spcPct val="100000"/>
              </a:lnSpc>
              <a:spcBef>
                <a:spcPts val="0"/>
              </a:spcBef>
              <a:spcAft>
                <a:spcPts val="0"/>
              </a:spcAft>
              <a:buClr>
                <a:schemeClr val="lt1"/>
              </a:buClr>
              <a:buSzPts val="2800"/>
              <a:buFont typeface="Arial"/>
              <a:buNone/>
              <a:defRPr/>
            </a:lvl8pPr>
            <a:lvl9pPr lvl="8" algn="l">
              <a:lnSpc>
                <a:spcPct val="100000"/>
              </a:lnSpc>
              <a:spcBef>
                <a:spcPts val="0"/>
              </a:spcBef>
              <a:spcAft>
                <a:spcPts val="0"/>
              </a:spcAft>
              <a:buClr>
                <a:schemeClr val="lt1"/>
              </a:buClr>
              <a:buSzPts val="2800"/>
              <a:buFont typeface="Arial"/>
              <a:buNone/>
              <a:defRPr/>
            </a:lvl9pPr>
          </a:lstStyle>
          <a:p>
            <a:endParaRPr/>
          </a:p>
        </p:txBody>
      </p:sp>
      <p:sp>
        <p:nvSpPr>
          <p:cNvPr id="53" name="Google Shape;53;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1"/>
              </a:buClr>
              <a:buSzPts val="1400"/>
              <a:buChar char="●"/>
              <a:defRPr sz="1400"/>
            </a:lvl1pPr>
            <a:lvl2pPr marL="914400" lvl="1" indent="-304800" algn="l">
              <a:lnSpc>
                <a:spcPct val="115000"/>
              </a:lnSpc>
              <a:spcBef>
                <a:spcPts val="0"/>
              </a:spcBef>
              <a:spcAft>
                <a:spcPts val="0"/>
              </a:spcAft>
              <a:buClr>
                <a:schemeClr val="dk1"/>
              </a:buClr>
              <a:buSzPts val="1200"/>
              <a:buChar char="○"/>
              <a:defRPr sz="1200"/>
            </a:lvl2pPr>
            <a:lvl3pPr marL="1371600" lvl="2" indent="-304800" algn="l">
              <a:lnSpc>
                <a:spcPct val="115000"/>
              </a:lnSpc>
              <a:spcBef>
                <a:spcPts val="0"/>
              </a:spcBef>
              <a:spcAft>
                <a:spcPts val="0"/>
              </a:spcAft>
              <a:buClr>
                <a:schemeClr val="dk1"/>
              </a:buClr>
              <a:buSzPts val="1200"/>
              <a:buChar char="■"/>
              <a:defRPr sz="1200"/>
            </a:lvl3pPr>
            <a:lvl4pPr marL="1828800" lvl="3" indent="-304800" algn="l">
              <a:lnSpc>
                <a:spcPct val="115000"/>
              </a:lnSpc>
              <a:spcBef>
                <a:spcPts val="0"/>
              </a:spcBef>
              <a:spcAft>
                <a:spcPts val="0"/>
              </a:spcAft>
              <a:buClr>
                <a:schemeClr val="dk1"/>
              </a:buClr>
              <a:buSzPts val="1200"/>
              <a:buChar char="●"/>
              <a:defRPr sz="1200"/>
            </a:lvl4pPr>
            <a:lvl5pPr marL="2286000" lvl="4" indent="-304800" algn="l">
              <a:lnSpc>
                <a:spcPct val="115000"/>
              </a:lnSpc>
              <a:spcBef>
                <a:spcPts val="0"/>
              </a:spcBef>
              <a:spcAft>
                <a:spcPts val="0"/>
              </a:spcAft>
              <a:buClr>
                <a:schemeClr val="dk1"/>
              </a:buClr>
              <a:buSzPts val="1200"/>
              <a:buChar char="○"/>
              <a:defRPr sz="1200"/>
            </a:lvl5pPr>
            <a:lvl6pPr marL="2743200" lvl="5" indent="-304800" algn="l">
              <a:lnSpc>
                <a:spcPct val="115000"/>
              </a:lnSpc>
              <a:spcBef>
                <a:spcPts val="0"/>
              </a:spcBef>
              <a:spcAft>
                <a:spcPts val="0"/>
              </a:spcAft>
              <a:buClr>
                <a:schemeClr val="dk1"/>
              </a:buClr>
              <a:buSzPts val="1200"/>
              <a:buChar char="■"/>
              <a:defRPr sz="1200"/>
            </a:lvl6pPr>
            <a:lvl7pPr marL="3200400" lvl="6" indent="-304800" algn="l">
              <a:lnSpc>
                <a:spcPct val="115000"/>
              </a:lnSpc>
              <a:spcBef>
                <a:spcPts val="0"/>
              </a:spcBef>
              <a:spcAft>
                <a:spcPts val="0"/>
              </a:spcAft>
              <a:buClr>
                <a:schemeClr val="dk1"/>
              </a:buClr>
              <a:buSzPts val="1200"/>
              <a:buChar char="●"/>
              <a:defRPr sz="1200"/>
            </a:lvl7pPr>
            <a:lvl8pPr marL="3657600" lvl="7" indent="-304800" algn="l">
              <a:lnSpc>
                <a:spcPct val="115000"/>
              </a:lnSpc>
              <a:spcBef>
                <a:spcPts val="0"/>
              </a:spcBef>
              <a:spcAft>
                <a:spcPts val="0"/>
              </a:spcAft>
              <a:buClr>
                <a:schemeClr val="dk1"/>
              </a:buClr>
              <a:buSzPts val="1200"/>
              <a:buChar char="○"/>
              <a:defRPr sz="1200"/>
            </a:lvl8pPr>
            <a:lvl9pPr marL="4114800" lvl="8" indent="-304800" algn="l">
              <a:lnSpc>
                <a:spcPct val="115000"/>
              </a:lnSpc>
              <a:spcBef>
                <a:spcPts val="0"/>
              </a:spcBef>
              <a:spcAft>
                <a:spcPts val="0"/>
              </a:spcAft>
              <a:buClr>
                <a:schemeClr val="dk1"/>
              </a:buClr>
              <a:buSzPts val="1200"/>
              <a:buChar char="■"/>
              <a:defRPr sz="1200"/>
            </a:lvl9pPr>
          </a:lstStyle>
          <a:p>
            <a:endParaRPr/>
          </a:p>
        </p:txBody>
      </p:sp>
      <p:sp>
        <p:nvSpPr>
          <p:cNvPr id="54" name="Google Shape;54;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1"/>
              </a:buClr>
              <a:buSzPts val="1400"/>
              <a:buChar char="●"/>
              <a:defRPr sz="1400"/>
            </a:lvl1pPr>
            <a:lvl2pPr marL="914400" lvl="1" indent="-304800" algn="l">
              <a:lnSpc>
                <a:spcPct val="115000"/>
              </a:lnSpc>
              <a:spcBef>
                <a:spcPts val="0"/>
              </a:spcBef>
              <a:spcAft>
                <a:spcPts val="0"/>
              </a:spcAft>
              <a:buClr>
                <a:schemeClr val="dk1"/>
              </a:buClr>
              <a:buSzPts val="1200"/>
              <a:buChar char="○"/>
              <a:defRPr sz="1200"/>
            </a:lvl2pPr>
            <a:lvl3pPr marL="1371600" lvl="2" indent="-304800" algn="l">
              <a:lnSpc>
                <a:spcPct val="115000"/>
              </a:lnSpc>
              <a:spcBef>
                <a:spcPts val="0"/>
              </a:spcBef>
              <a:spcAft>
                <a:spcPts val="0"/>
              </a:spcAft>
              <a:buClr>
                <a:schemeClr val="dk1"/>
              </a:buClr>
              <a:buSzPts val="1200"/>
              <a:buChar char="■"/>
              <a:defRPr sz="1200"/>
            </a:lvl3pPr>
            <a:lvl4pPr marL="1828800" lvl="3" indent="-304800" algn="l">
              <a:lnSpc>
                <a:spcPct val="115000"/>
              </a:lnSpc>
              <a:spcBef>
                <a:spcPts val="0"/>
              </a:spcBef>
              <a:spcAft>
                <a:spcPts val="0"/>
              </a:spcAft>
              <a:buClr>
                <a:schemeClr val="dk1"/>
              </a:buClr>
              <a:buSzPts val="1200"/>
              <a:buChar char="●"/>
              <a:defRPr sz="1200"/>
            </a:lvl4pPr>
            <a:lvl5pPr marL="2286000" lvl="4" indent="-304800" algn="l">
              <a:lnSpc>
                <a:spcPct val="115000"/>
              </a:lnSpc>
              <a:spcBef>
                <a:spcPts val="0"/>
              </a:spcBef>
              <a:spcAft>
                <a:spcPts val="0"/>
              </a:spcAft>
              <a:buClr>
                <a:schemeClr val="dk1"/>
              </a:buClr>
              <a:buSzPts val="1200"/>
              <a:buChar char="○"/>
              <a:defRPr sz="1200"/>
            </a:lvl5pPr>
            <a:lvl6pPr marL="2743200" lvl="5" indent="-304800" algn="l">
              <a:lnSpc>
                <a:spcPct val="115000"/>
              </a:lnSpc>
              <a:spcBef>
                <a:spcPts val="0"/>
              </a:spcBef>
              <a:spcAft>
                <a:spcPts val="0"/>
              </a:spcAft>
              <a:buClr>
                <a:schemeClr val="dk1"/>
              </a:buClr>
              <a:buSzPts val="1200"/>
              <a:buChar char="■"/>
              <a:defRPr sz="1200"/>
            </a:lvl6pPr>
            <a:lvl7pPr marL="3200400" lvl="6" indent="-304800" algn="l">
              <a:lnSpc>
                <a:spcPct val="115000"/>
              </a:lnSpc>
              <a:spcBef>
                <a:spcPts val="0"/>
              </a:spcBef>
              <a:spcAft>
                <a:spcPts val="0"/>
              </a:spcAft>
              <a:buClr>
                <a:schemeClr val="dk1"/>
              </a:buClr>
              <a:buSzPts val="1200"/>
              <a:buChar char="●"/>
              <a:defRPr sz="1200"/>
            </a:lvl7pPr>
            <a:lvl8pPr marL="3657600" lvl="7" indent="-304800" algn="l">
              <a:lnSpc>
                <a:spcPct val="115000"/>
              </a:lnSpc>
              <a:spcBef>
                <a:spcPts val="0"/>
              </a:spcBef>
              <a:spcAft>
                <a:spcPts val="0"/>
              </a:spcAft>
              <a:buClr>
                <a:schemeClr val="dk1"/>
              </a:buClr>
              <a:buSzPts val="1200"/>
              <a:buChar char="○"/>
              <a:defRPr sz="1200"/>
            </a:lvl8pPr>
            <a:lvl9pPr marL="4114800" lvl="8" indent="-304800" algn="l">
              <a:lnSpc>
                <a:spcPct val="115000"/>
              </a:lnSpc>
              <a:spcBef>
                <a:spcPts val="0"/>
              </a:spcBef>
              <a:spcAft>
                <a:spcPts val="0"/>
              </a:spcAft>
              <a:buClr>
                <a:schemeClr val="dk1"/>
              </a:buClr>
              <a:buSzPts val="1200"/>
              <a:buChar char="■"/>
              <a:defRPr sz="1200"/>
            </a:lvl9pPr>
          </a:lstStyle>
          <a:p>
            <a:endParaRPr/>
          </a:p>
        </p:txBody>
      </p:sp>
      <p:sp>
        <p:nvSpPr>
          <p:cNvPr id="55" name="Google Shape;5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163873" y="695101"/>
            <a:ext cx="8351477" cy="52894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9"/>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enutup">
  <p:cSld name="Penutup">
    <p:spTree>
      <p:nvGrpSpPr>
        <p:cNvPr id="1" name="Shape 61"/>
        <p:cNvGrpSpPr/>
        <p:nvPr/>
      </p:nvGrpSpPr>
      <p:grpSpPr>
        <a:xfrm>
          <a:off x="0" y="0"/>
          <a:ext cx="0" cy="0"/>
          <a:chOff x="0" y="0"/>
          <a:chExt cx="0" cy="0"/>
        </a:xfrm>
      </p:grpSpPr>
      <p:grpSp>
        <p:nvGrpSpPr>
          <p:cNvPr id="62" name="Google Shape;62;p10"/>
          <p:cNvGrpSpPr/>
          <p:nvPr/>
        </p:nvGrpSpPr>
        <p:grpSpPr>
          <a:xfrm>
            <a:off x="3" y="1804472"/>
            <a:ext cx="9143997" cy="1940010"/>
            <a:chOff x="3270421" y="2405963"/>
            <a:chExt cx="3731741" cy="2586680"/>
          </a:xfrm>
        </p:grpSpPr>
        <p:sp>
          <p:nvSpPr>
            <p:cNvPr id="63" name="Google Shape;63;p10"/>
            <p:cNvSpPr txBox="1"/>
            <p:nvPr/>
          </p:nvSpPr>
          <p:spPr>
            <a:xfrm>
              <a:off x="3270421" y="2405963"/>
              <a:ext cx="3731741" cy="2586680"/>
            </a:xfrm>
            <a:prstGeom prst="rect">
              <a:avLst/>
            </a:prstGeom>
            <a:solidFill>
              <a:srgbClr val="F2F2F2">
                <a:alpha val="89411"/>
              </a:srgbClr>
            </a:solidFill>
            <a:ln>
              <a:noFill/>
            </a:ln>
          </p:spPr>
          <p:txBody>
            <a:bodyPr spcFirstLastPara="1" wrap="square" lIns="720000" tIns="0" rIns="72000" bIns="2160000" anchor="b" anchorCtr="0">
              <a:noAutofit/>
            </a:bodyPr>
            <a:lstStyle/>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p:txBody>
        </p:sp>
        <p:sp>
          <p:nvSpPr>
            <p:cNvPr id="64" name="Google Shape;64;p10"/>
            <p:cNvSpPr txBox="1"/>
            <p:nvPr/>
          </p:nvSpPr>
          <p:spPr>
            <a:xfrm>
              <a:off x="3643594" y="3275502"/>
              <a:ext cx="2682820" cy="87100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4050"/>
                <a:buFont typeface="Arial"/>
                <a:buNone/>
              </a:pPr>
              <a:r>
                <a:rPr lang="id" sz="4050" b="0" i="1" u="none" strike="noStrike" cap="none">
                  <a:solidFill>
                    <a:srgbClr val="000000"/>
                  </a:solidFill>
                  <a:latin typeface="Garamond"/>
                  <a:ea typeface="Garamond"/>
                  <a:cs typeface="Garamond"/>
                  <a:sym typeface="Garamond"/>
                </a:rPr>
                <a:t>Terima kasih</a:t>
              </a:r>
              <a:endParaRPr sz="4050" b="0" i="1" u="none" strike="noStrike" cap="none">
                <a:solidFill>
                  <a:srgbClr val="000000"/>
                </a:solidFill>
                <a:latin typeface="Garamond"/>
                <a:ea typeface="Garamond"/>
                <a:cs typeface="Garamond"/>
                <a:sym typeface="Garamond"/>
              </a:endParaRPr>
            </a:p>
          </p:txBody>
        </p:sp>
      </p:grpSp>
      <p:sp>
        <p:nvSpPr>
          <p:cNvPr id="65" name="Google Shape;65;p10"/>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latin typeface="Corbel"/>
                <a:ea typeface="Corbel"/>
                <a:cs typeface="Corbel"/>
                <a:sym typeface="Corbel"/>
              </a:defRPr>
            </a:lvl1pPr>
            <a:lvl2pPr lvl="1">
              <a:buNone/>
              <a:defRPr sz="1300">
                <a:solidFill>
                  <a:schemeClr val="dk1"/>
                </a:solidFill>
                <a:latin typeface="Corbel"/>
                <a:ea typeface="Corbel"/>
                <a:cs typeface="Corbel"/>
                <a:sym typeface="Corbel"/>
              </a:defRPr>
            </a:lvl2pPr>
            <a:lvl3pPr lvl="2">
              <a:buNone/>
              <a:defRPr sz="1300">
                <a:solidFill>
                  <a:schemeClr val="dk1"/>
                </a:solidFill>
                <a:latin typeface="Corbel"/>
                <a:ea typeface="Corbel"/>
                <a:cs typeface="Corbel"/>
                <a:sym typeface="Corbel"/>
              </a:defRPr>
            </a:lvl3pPr>
            <a:lvl4pPr lvl="3">
              <a:buNone/>
              <a:defRPr sz="1300">
                <a:solidFill>
                  <a:schemeClr val="dk1"/>
                </a:solidFill>
                <a:latin typeface="Corbel"/>
                <a:ea typeface="Corbel"/>
                <a:cs typeface="Corbel"/>
                <a:sym typeface="Corbel"/>
              </a:defRPr>
            </a:lvl4pPr>
            <a:lvl5pPr lvl="4">
              <a:buNone/>
              <a:defRPr sz="1300">
                <a:solidFill>
                  <a:schemeClr val="dk1"/>
                </a:solidFill>
                <a:latin typeface="Corbel"/>
                <a:ea typeface="Corbel"/>
                <a:cs typeface="Corbel"/>
                <a:sym typeface="Corbel"/>
              </a:defRPr>
            </a:lvl5pPr>
            <a:lvl6pPr lvl="5">
              <a:buNone/>
              <a:defRPr sz="1300">
                <a:solidFill>
                  <a:schemeClr val="dk1"/>
                </a:solidFill>
                <a:latin typeface="Corbel"/>
                <a:ea typeface="Corbel"/>
                <a:cs typeface="Corbel"/>
                <a:sym typeface="Corbel"/>
              </a:defRPr>
            </a:lvl6pPr>
            <a:lvl7pPr lvl="6">
              <a:buNone/>
              <a:defRPr sz="1300">
                <a:solidFill>
                  <a:schemeClr val="dk1"/>
                </a:solidFill>
                <a:latin typeface="Corbel"/>
                <a:ea typeface="Corbel"/>
                <a:cs typeface="Corbel"/>
                <a:sym typeface="Corbel"/>
              </a:defRPr>
            </a:lvl7pPr>
            <a:lvl8pPr lvl="7">
              <a:buNone/>
              <a:defRPr sz="1300">
                <a:solidFill>
                  <a:schemeClr val="dk1"/>
                </a:solidFill>
                <a:latin typeface="Corbel"/>
                <a:ea typeface="Corbel"/>
                <a:cs typeface="Corbel"/>
                <a:sym typeface="Corbel"/>
              </a:defRPr>
            </a:lvl8pPr>
            <a:lvl9pPr lvl="8">
              <a:buNone/>
              <a:defRPr sz="130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225069" y="737621"/>
            <a:ext cx="7985995" cy="5162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8482913" y="4382673"/>
            <a:ext cx="47538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9"/>
        <p:cNvGrpSpPr/>
        <p:nvPr/>
      </p:nvGrpSpPr>
      <p:grpSpPr>
        <a:xfrm>
          <a:off x="0" y="0"/>
          <a:ext cx="0" cy="0"/>
          <a:chOff x="0" y="0"/>
          <a:chExt cx="0" cy="0"/>
        </a:xfrm>
      </p:grpSpPr>
      <p:sp>
        <p:nvSpPr>
          <p:cNvPr id="70" name="Google Shape;70;p12"/>
          <p:cNvSpPr/>
          <p:nvPr/>
        </p:nvSpPr>
        <p:spPr>
          <a:xfrm>
            <a:off x="0" y="1674340"/>
            <a:ext cx="9144000" cy="2279822"/>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71" name="Google Shape;71;p12"/>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pic>
        <p:nvPicPr>
          <p:cNvPr id="72" name="Google Shape;72;p12"/>
          <p:cNvPicPr preferRelativeResize="0"/>
          <p:nvPr/>
        </p:nvPicPr>
        <p:blipFill rotWithShape="1">
          <a:blip r:embed="rId2">
            <a:alphaModFix/>
          </a:blip>
          <a:srcRect/>
          <a:stretch/>
        </p:blipFill>
        <p:spPr>
          <a:xfrm>
            <a:off x="7191633" y="1794528"/>
            <a:ext cx="1724347" cy="1724347"/>
          </a:xfrm>
          <a:prstGeom prst="rect">
            <a:avLst/>
          </a:prstGeom>
          <a:noFill/>
          <a:ln>
            <a:noFill/>
          </a:ln>
        </p:spPr>
      </p:pic>
      <p:sp>
        <p:nvSpPr>
          <p:cNvPr id="73" name="Google Shape;73;p12"/>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600"/>
              <a:buFont typeface="Garamond"/>
              <a:buNone/>
              <a:defRPr sz="36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oint Layout">
  <p:cSld name="Point Layou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393871" y="676882"/>
            <a:ext cx="7984010" cy="6155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body" idx="1"/>
          </p:nvPr>
        </p:nvSpPr>
        <p:spPr>
          <a:xfrm>
            <a:off x="393871" y="1470454"/>
            <a:ext cx="7984010" cy="30983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13"/>
          <p:cNvSpPr txBox="1">
            <a:spLocks noGrp="1"/>
          </p:cNvSpPr>
          <p:nvPr>
            <p:ph type="sldNum" idx="12"/>
          </p:nvPr>
        </p:nvSpPr>
        <p:spPr>
          <a:xfrm>
            <a:off x="8501449" y="4382673"/>
            <a:ext cx="45684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4"/>
          <p:cNvSpPr/>
          <p:nvPr/>
        </p:nvSpPr>
        <p:spPr>
          <a:xfrm flipH="1">
            <a:off x="2224" y="304540"/>
            <a:ext cx="1673543" cy="226769"/>
          </a:xfrm>
          <a:custGeom>
            <a:avLst/>
            <a:gdLst/>
            <a:ahLst/>
            <a:cxnLst/>
            <a:rect l="l" t="t" r="r" b="b"/>
            <a:pathLst>
              <a:path w="9086554" h="1362809" extrusionOk="0">
                <a:moveTo>
                  <a:pt x="0" y="82758"/>
                </a:moveTo>
                <a:lnTo>
                  <a:pt x="9086554" y="0"/>
                </a:lnTo>
                <a:lnTo>
                  <a:pt x="9086554" y="1347569"/>
                </a:lnTo>
                <a:lnTo>
                  <a:pt x="1292770" y="1362809"/>
                </a:lnTo>
                <a:lnTo>
                  <a:pt x="0" y="82758"/>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7" name="Google Shape;7;p4"/>
          <p:cNvSpPr/>
          <p:nvPr/>
        </p:nvSpPr>
        <p:spPr>
          <a:xfrm>
            <a:off x="3741" y="4838961"/>
            <a:ext cx="9144000" cy="333022"/>
          </a:xfrm>
          <a:prstGeom prst="rect">
            <a:avLst/>
          </a:prstGeom>
          <a:gradFill>
            <a:gsLst>
              <a:gs pos="0">
                <a:srgbClr val="ABE1DC"/>
              </a:gs>
              <a:gs pos="100000">
                <a:srgbClr val="1EA4B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 name="Google Shape;8;p4"/>
          <p:cNvSpPr/>
          <p:nvPr/>
        </p:nvSpPr>
        <p:spPr>
          <a:xfrm flipH="1">
            <a:off x="3741" y="4822650"/>
            <a:ext cx="6725671" cy="287102"/>
          </a:xfrm>
          <a:custGeom>
            <a:avLst/>
            <a:gdLst/>
            <a:ahLst/>
            <a:cxnLst/>
            <a:rect l="l" t="t" r="r" b="b"/>
            <a:pathLst>
              <a:path w="9036404" h="1400807" extrusionOk="0">
                <a:moveTo>
                  <a:pt x="0" y="0"/>
                </a:moveTo>
                <a:lnTo>
                  <a:pt x="9036404" y="37998"/>
                </a:lnTo>
                <a:lnTo>
                  <a:pt x="9036404" y="1370224"/>
                </a:lnTo>
                <a:lnTo>
                  <a:pt x="839499" y="1400807"/>
                </a:lnTo>
                <a:lnTo>
                  <a:pt x="0" y="0"/>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 name="Google Shape;9;p4"/>
          <p:cNvSpPr/>
          <p:nvPr/>
        </p:nvSpPr>
        <p:spPr>
          <a:xfrm>
            <a:off x="0" y="0"/>
            <a:ext cx="9144000" cy="391432"/>
          </a:xfrm>
          <a:prstGeom prst="rect">
            <a:avLst/>
          </a:prstGeom>
          <a:gradFill>
            <a:gsLst>
              <a:gs pos="0">
                <a:srgbClr val="1EA4B2"/>
              </a:gs>
              <a:gs pos="67000">
                <a:srgbClr val="ABE1DC"/>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 name="Google Shape;10;p4"/>
          <p:cNvSpPr txBox="1">
            <a:spLocks noGrp="1"/>
          </p:cNvSpPr>
          <p:nvPr>
            <p:ph type="title"/>
          </p:nvPr>
        </p:nvSpPr>
        <p:spPr>
          <a:xfrm>
            <a:off x="163873" y="695101"/>
            <a:ext cx="8351477" cy="52894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700"/>
              <a:buFont typeface="Arial"/>
              <a:buNone/>
              <a:defRPr sz="27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
          <p:cNvSpPr txBox="1">
            <a:spLocks noGrp="1"/>
          </p:cNvSpPr>
          <p:nvPr>
            <p:ph type="body" idx="1"/>
          </p:nvPr>
        </p:nvSpPr>
        <p:spPr>
          <a:xfrm>
            <a:off x="628650" y="1405894"/>
            <a:ext cx="7886700" cy="324836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orbel"/>
                <a:ea typeface="Corbel"/>
                <a:cs typeface="Corbel"/>
                <a:sym typeface="Corbe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orbel"/>
                <a:ea typeface="Corbel"/>
                <a:cs typeface="Corbel"/>
                <a:sym typeface="Corbe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9pPr>
          </a:lstStyle>
          <a:p>
            <a:endParaRPr/>
          </a:p>
        </p:txBody>
      </p:sp>
      <p:pic>
        <p:nvPicPr>
          <p:cNvPr id="12" name="Google Shape;12;p4"/>
          <p:cNvPicPr preferRelativeResize="0"/>
          <p:nvPr/>
        </p:nvPicPr>
        <p:blipFill rotWithShape="1">
          <a:blip r:embed="rId13">
            <a:alphaModFix/>
          </a:blip>
          <a:srcRect/>
          <a:stretch/>
        </p:blipFill>
        <p:spPr>
          <a:xfrm>
            <a:off x="8497024" y="4865811"/>
            <a:ext cx="461103" cy="245862"/>
          </a:xfrm>
          <a:prstGeom prst="rect">
            <a:avLst/>
          </a:prstGeom>
          <a:noFill/>
          <a:ln>
            <a:noFill/>
          </a:ln>
        </p:spPr>
      </p:pic>
      <p:pic>
        <p:nvPicPr>
          <p:cNvPr id="13" name="Google Shape;13;p4"/>
          <p:cNvPicPr preferRelativeResize="0"/>
          <p:nvPr/>
        </p:nvPicPr>
        <p:blipFill rotWithShape="1">
          <a:blip r:embed="rId14">
            <a:alphaModFix/>
          </a:blip>
          <a:srcRect/>
          <a:stretch/>
        </p:blipFill>
        <p:spPr>
          <a:xfrm>
            <a:off x="102349" y="21894"/>
            <a:ext cx="348673" cy="348673"/>
          </a:xfrm>
          <a:prstGeom prst="rect">
            <a:avLst/>
          </a:prstGeom>
          <a:noFill/>
          <a:ln>
            <a:noFill/>
          </a:ln>
        </p:spPr>
      </p:pic>
      <p:sp>
        <p:nvSpPr>
          <p:cNvPr id="14" name="Google Shape;14;p4"/>
          <p:cNvSpPr txBox="1"/>
          <p:nvPr/>
        </p:nvSpPr>
        <p:spPr>
          <a:xfrm>
            <a:off x="5443152" y="44184"/>
            <a:ext cx="3505825" cy="358790"/>
          </a:xfrm>
          <a:prstGeom prst="rect">
            <a:avLst/>
          </a:prstGeom>
          <a:noFill/>
          <a:ln>
            <a:noFill/>
          </a:ln>
        </p:spPr>
        <p:txBody>
          <a:bodyPr spcFirstLastPara="1" wrap="square" lIns="91425" tIns="81000" rIns="91425" bIns="45700" anchor="t" anchorCtr="0">
            <a:spAutoFit/>
          </a:bodyPr>
          <a:lstStyle/>
          <a:p>
            <a:pPr marL="0" marR="0" lvl="0" indent="0" algn="r" rtl="0">
              <a:lnSpc>
                <a:spcPct val="100000"/>
              </a:lnSpc>
              <a:spcBef>
                <a:spcPts val="0"/>
              </a:spcBef>
              <a:spcAft>
                <a:spcPts val="0"/>
              </a:spcAft>
              <a:buClr>
                <a:srgbClr val="0070C0"/>
              </a:buClr>
              <a:buSzPts val="750"/>
              <a:buFont typeface="Arial"/>
              <a:buNone/>
            </a:pPr>
            <a:r>
              <a:rPr lang="id" sz="750" b="1" i="1" u="none" strike="noStrike" cap="none">
                <a:solidFill>
                  <a:srgbClr val="0070C0"/>
                </a:solidFill>
                <a:latin typeface="Garamond"/>
                <a:ea typeface="Garamond"/>
                <a:cs typeface="Garamond"/>
                <a:sym typeface="Garamond"/>
              </a:rPr>
              <a:t>MICROCREDENTIAL: ASSOCIATE DATA SCIENTIST</a:t>
            </a:r>
            <a:br>
              <a:rPr lang="id" sz="750" b="0" i="1" u="none" strike="noStrike" cap="none">
                <a:solidFill>
                  <a:srgbClr val="029B2D"/>
                </a:solidFill>
                <a:latin typeface="Garamond"/>
                <a:ea typeface="Garamond"/>
                <a:cs typeface="Garamond"/>
                <a:sym typeface="Garamond"/>
              </a:rPr>
            </a:br>
            <a:r>
              <a:rPr lang="id" sz="750" b="0" i="1" u="none" strike="noStrike" cap="none">
                <a:solidFill>
                  <a:srgbClr val="3F3F3F"/>
                </a:solidFill>
                <a:latin typeface="Garamond"/>
                <a:ea typeface="Garamond"/>
                <a:cs typeface="Garamond"/>
                <a:sym typeface="Garamond"/>
              </a:rPr>
              <a:t>01 November – 10 Desember 2021</a:t>
            </a:r>
            <a:endParaRPr sz="750" b="0" i="1" u="none" strike="noStrike" cap="none">
              <a:solidFill>
                <a:srgbClr val="3F3F3F"/>
              </a:solidFill>
              <a:latin typeface="Arial"/>
              <a:ea typeface="Arial"/>
              <a:cs typeface="Arial"/>
              <a:sym typeface="Arial"/>
            </a:endParaRPr>
          </a:p>
        </p:txBody>
      </p:sp>
      <p:sp>
        <p:nvSpPr>
          <p:cNvPr id="15" name="Google Shape;15;p4"/>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pic>
        <p:nvPicPr>
          <p:cNvPr id="16" name="Google Shape;16;p4"/>
          <p:cNvPicPr preferRelativeResize="0"/>
          <p:nvPr/>
        </p:nvPicPr>
        <p:blipFill rotWithShape="1">
          <a:blip r:embed="rId15">
            <a:alphaModFix/>
          </a:blip>
          <a:srcRect/>
          <a:stretch/>
        </p:blipFill>
        <p:spPr>
          <a:xfrm>
            <a:off x="8043660" y="4852749"/>
            <a:ext cx="377471" cy="276961"/>
          </a:xfrm>
          <a:prstGeom prst="rect">
            <a:avLst/>
          </a:prstGeom>
          <a:noFill/>
          <a:ln>
            <a:noFill/>
          </a:ln>
        </p:spPr>
      </p:pic>
      <p:pic>
        <p:nvPicPr>
          <p:cNvPr id="17" name="Google Shape;17;p4"/>
          <p:cNvPicPr preferRelativeResize="0"/>
          <p:nvPr/>
        </p:nvPicPr>
        <p:blipFill rotWithShape="1">
          <a:blip r:embed="rId16">
            <a:alphaModFix/>
          </a:blip>
          <a:srcRect/>
          <a:stretch/>
        </p:blipFill>
        <p:spPr>
          <a:xfrm>
            <a:off x="7543885" y="4816472"/>
            <a:ext cx="448596" cy="320043"/>
          </a:xfrm>
          <a:prstGeom prst="rect">
            <a:avLst/>
          </a:prstGeom>
          <a:noFill/>
          <a:ln>
            <a:noFill/>
          </a:ln>
        </p:spPr>
      </p:pic>
      <p:sp>
        <p:nvSpPr>
          <p:cNvPr id="18" name="Google Shape;18;p4"/>
          <p:cNvSpPr txBox="1"/>
          <p:nvPr/>
        </p:nvSpPr>
        <p:spPr>
          <a:xfrm>
            <a:off x="451022" y="-29346"/>
            <a:ext cx="3049363" cy="438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id" sz="750" b="0" i="0" u="none" strike="noStrike" cap="none">
                <a:solidFill>
                  <a:srgbClr val="000000"/>
                </a:solidFill>
                <a:latin typeface="Arial"/>
                <a:ea typeface="Arial"/>
                <a:cs typeface="Arial"/>
                <a:sym typeface="Arial"/>
              </a:rPr>
              <a:t>Direktorat Jenderal Pendidikan Tinggi, Riset, dan, Teknologi</a:t>
            </a:r>
            <a:endParaRPr sz="7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Arial"/>
              <a:buNone/>
            </a:pPr>
            <a:r>
              <a:rPr lang="id" sz="750" b="0" i="0" u="none" strike="noStrike" cap="none">
                <a:solidFill>
                  <a:srgbClr val="000000"/>
                </a:solidFill>
                <a:latin typeface="Arial"/>
                <a:ea typeface="Arial"/>
                <a:cs typeface="Arial"/>
                <a:sym typeface="Arial"/>
              </a:rPr>
              <a:t>Kementerian Pendidikan, Kebudayaan, Riset, dan Teknologi Republik Indonesia</a:t>
            </a:r>
            <a:endParaRPr sz="75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gf828dbc0e5_0_85"/>
          <p:cNvSpPr/>
          <p:nvPr/>
        </p:nvSpPr>
        <p:spPr>
          <a:xfrm flipH="1">
            <a:off x="-5245" y="304540"/>
            <a:ext cx="1681012" cy="228271"/>
          </a:xfrm>
          <a:custGeom>
            <a:avLst/>
            <a:gdLst/>
            <a:ahLst/>
            <a:cxnLst/>
            <a:rect l="l" t="t" r="r" b="b"/>
            <a:pathLst>
              <a:path w="9086554" h="1362809" extrusionOk="0">
                <a:moveTo>
                  <a:pt x="0" y="82758"/>
                </a:moveTo>
                <a:lnTo>
                  <a:pt x="9086554" y="0"/>
                </a:lnTo>
                <a:lnTo>
                  <a:pt x="9086554" y="1347569"/>
                </a:lnTo>
                <a:lnTo>
                  <a:pt x="1292770" y="1362809"/>
                </a:lnTo>
                <a:lnTo>
                  <a:pt x="0" y="82758"/>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2" name="Google Shape;92;gf828dbc0e5_0_85"/>
          <p:cNvSpPr/>
          <p:nvPr/>
        </p:nvSpPr>
        <p:spPr>
          <a:xfrm>
            <a:off x="3741" y="4838961"/>
            <a:ext cx="9144000" cy="333000"/>
          </a:xfrm>
          <a:prstGeom prst="rect">
            <a:avLst/>
          </a:prstGeom>
          <a:gradFill>
            <a:gsLst>
              <a:gs pos="0">
                <a:srgbClr val="ABE1DC"/>
              </a:gs>
              <a:gs pos="100000">
                <a:srgbClr val="1EA4B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3" name="Google Shape;93;gf828dbc0e5_0_85"/>
          <p:cNvSpPr/>
          <p:nvPr/>
        </p:nvSpPr>
        <p:spPr>
          <a:xfrm flipH="1">
            <a:off x="-2709" y="4822650"/>
            <a:ext cx="6732121" cy="287165"/>
          </a:xfrm>
          <a:custGeom>
            <a:avLst/>
            <a:gdLst/>
            <a:ahLst/>
            <a:cxnLst/>
            <a:rect l="l" t="t" r="r" b="b"/>
            <a:pathLst>
              <a:path w="9036404" h="1400807" extrusionOk="0">
                <a:moveTo>
                  <a:pt x="0" y="0"/>
                </a:moveTo>
                <a:lnTo>
                  <a:pt x="9036404" y="37998"/>
                </a:lnTo>
                <a:lnTo>
                  <a:pt x="9036404" y="1370224"/>
                </a:lnTo>
                <a:lnTo>
                  <a:pt x="839499" y="1400807"/>
                </a:lnTo>
                <a:lnTo>
                  <a:pt x="0" y="0"/>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4" name="Google Shape;94;gf828dbc0e5_0_85"/>
          <p:cNvSpPr/>
          <p:nvPr/>
        </p:nvSpPr>
        <p:spPr>
          <a:xfrm>
            <a:off x="0" y="0"/>
            <a:ext cx="9144000" cy="391500"/>
          </a:xfrm>
          <a:prstGeom prst="rect">
            <a:avLst/>
          </a:prstGeom>
          <a:gradFill>
            <a:gsLst>
              <a:gs pos="0">
                <a:srgbClr val="1EA4B2"/>
              </a:gs>
              <a:gs pos="67000">
                <a:srgbClr val="ABE1DC"/>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5" name="Google Shape;95;gf828dbc0e5_0_85"/>
          <p:cNvSpPr txBox="1">
            <a:spLocks noGrp="1"/>
          </p:cNvSpPr>
          <p:nvPr>
            <p:ph type="title"/>
          </p:nvPr>
        </p:nvSpPr>
        <p:spPr>
          <a:xfrm>
            <a:off x="163873" y="695101"/>
            <a:ext cx="8351400" cy="528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700"/>
              <a:buFont typeface="Arial"/>
              <a:buNone/>
              <a:defRPr sz="27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gf828dbc0e5_0_85"/>
          <p:cNvSpPr txBox="1">
            <a:spLocks noGrp="1"/>
          </p:cNvSpPr>
          <p:nvPr>
            <p:ph type="body" idx="1"/>
          </p:nvPr>
        </p:nvSpPr>
        <p:spPr>
          <a:xfrm>
            <a:off x="628650" y="1405894"/>
            <a:ext cx="7886700" cy="3248400"/>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orbel"/>
                <a:ea typeface="Corbel"/>
                <a:cs typeface="Corbel"/>
                <a:sym typeface="Corbe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orbel"/>
                <a:ea typeface="Corbel"/>
                <a:cs typeface="Corbel"/>
                <a:sym typeface="Corbe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9pPr>
          </a:lstStyle>
          <a:p>
            <a:endParaRPr/>
          </a:p>
        </p:txBody>
      </p:sp>
      <p:pic>
        <p:nvPicPr>
          <p:cNvPr id="97" name="Google Shape;97;gf828dbc0e5_0_85"/>
          <p:cNvPicPr preferRelativeResize="0"/>
          <p:nvPr/>
        </p:nvPicPr>
        <p:blipFill rotWithShape="1">
          <a:blip r:embed="rId11">
            <a:alphaModFix/>
          </a:blip>
          <a:srcRect/>
          <a:stretch/>
        </p:blipFill>
        <p:spPr>
          <a:xfrm>
            <a:off x="8497024" y="4865811"/>
            <a:ext cx="461103" cy="245862"/>
          </a:xfrm>
          <a:prstGeom prst="rect">
            <a:avLst/>
          </a:prstGeom>
          <a:noFill/>
          <a:ln>
            <a:noFill/>
          </a:ln>
        </p:spPr>
      </p:pic>
      <p:pic>
        <p:nvPicPr>
          <p:cNvPr id="98" name="Google Shape;98;gf828dbc0e5_0_85"/>
          <p:cNvPicPr preferRelativeResize="0"/>
          <p:nvPr/>
        </p:nvPicPr>
        <p:blipFill rotWithShape="1">
          <a:blip r:embed="rId12">
            <a:alphaModFix/>
          </a:blip>
          <a:srcRect/>
          <a:stretch/>
        </p:blipFill>
        <p:spPr>
          <a:xfrm>
            <a:off x="102349" y="21894"/>
            <a:ext cx="348672" cy="348672"/>
          </a:xfrm>
          <a:prstGeom prst="rect">
            <a:avLst/>
          </a:prstGeom>
          <a:noFill/>
          <a:ln>
            <a:noFill/>
          </a:ln>
        </p:spPr>
      </p:pic>
      <p:sp>
        <p:nvSpPr>
          <p:cNvPr id="99" name="Google Shape;99;gf828dbc0e5_0_85"/>
          <p:cNvSpPr txBox="1"/>
          <p:nvPr/>
        </p:nvSpPr>
        <p:spPr>
          <a:xfrm>
            <a:off x="5443152" y="44184"/>
            <a:ext cx="3505800" cy="358800"/>
          </a:xfrm>
          <a:prstGeom prst="rect">
            <a:avLst/>
          </a:prstGeom>
          <a:noFill/>
          <a:ln>
            <a:noFill/>
          </a:ln>
        </p:spPr>
        <p:txBody>
          <a:bodyPr spcFirstLastPara="1" wrap="square" lIns="91425" tIns="81000" rIns="91425" bIns="45700" anchor="t" anchorCtr="0">
            <a:spAutoFit/>
          </a:bodyPr>
          <a:lstStyle/>
          <a:p>
            <a:pPr marL="0" marR="0" lvl="0" indent="0" algn="r" rtl="0">
              <a:lnSpc>
                <a:spcPct val="100000"/>
              </a:lnSpc>
              <a:spcBef>
                <a:spcPts val="0"/>
              </a:spcBef>
              <a:spcAft>
                <a:spcPts val="0"/>
              </a:spcAft>
              <a:buClr>
                <a:srgbClr val="0070C0"/>
              </a:buClr>
              <a:buSzPts val="750"/>
              <a:buFont typeface="Arial"/>
              <a:buNone/>
            </a:pPr>
            <a:r>
              <a:rPr lang="id" sz="750" b="1" i="1" u="none" strike="noStrike" cap="none">
                <a:solidFill>
                  <a:srgbClr val="0070C0"/>
                </a:solidFill>
                <a:latin typeface="Garamond"/>
                <a:ea typeface="Garamond"/>
                <a:cs typeface="Garamond"/>
                <a:sym typeface="Garamond"/>
              </a:rPr>
              <a:t>MICROCREDENTIAL: ASSOCIATE DATA SCIENTIST</a:t>
            </a:r>
            <a:br>
              <a:rPr lang="id" sz="750" b="0" i="1" u="none" strike="noStrike" cap="none">
                <a:solidFill>
                  <a:srgbClr val="029B2D"/>
                </a:solidFill>
                <a:latin typeface="Garamond"/>
                <a:ea typeface="Garamond"/>
                <a:cs typeface="Garamond"/>
                <a:sym typeface="Garamond"/>
              </a:rPr>
            </a:br>
            <a:r>
              <a:rPr lang="id" sz="750" b="0" i="1" u="none" strike="noStrike" cap="none">
                <a:solidFill>
                  <a:srgbClr val="3F3F3F"/>
                </a:solidFill>
                <a:latin typeface="Garamond"/>
                <a:ea typeface="Garamond"/>
                <a:cs typeface="Garamond"/>
                <a:sym typeface="Garamond"/>
              </a:rPr>
              <a:t>01 November – 10 Desember 2021</a:t>
            </a:r>
            <a:endParaRPr sz="750" b="0" i="1" u="none" strike="noStrike" cap="none">
              <a:solidFill>
                <a:srgbClr val="3F3F3F"/>
              </a:solidFill>
              <a:latin typeface="Arial"/>
              <a:ea typeface="Arial"/>
              <a:cs typeface="Arial"/>
              <a:sym typeface="Arial"/>
            </a:endParaRPr>
          </a:p>
        </p:txBody>
      </p:sp>
      <p:sp>
        <p:nvSpPr>
          <p:cNvPr id="100" name="Google Shape;100;gf828dbc0e5_0_85"/>
          <p:cNvSpPr txBox="1">
            <a:spLocks noGrp="1"/>
          </p:cNvSpPr>
          <p:nvPr>
            <p:ph type="sldNum" idx="12"/>
          </p:nvPr>
        </p:nvSpPr>
        <p:spPr>
          <a:xfrm>
            <a:off x="8587945" y="4382673"/>
            <a:ext cx="3828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sz="1400" b="0">
              <a:solidFill>
                <a:srgbClr val="000000"/>
              </a:solidFill>
            </a:endParaRPr>
          </a:p>
        </p:txBody>
      </p:sp>
      <p:pic>
        <p:nvPicPr>
          <p:cNvPr id="101" name="Google Shape;101;gf828dbc0e5_0_85"/>
          <p:cNvPicPr preferRelativeResize="0"/>
          <p:nvPr/>
        </p:nvPicPr>
        <p:blipFill rotWithShape="1">
          <a:blip r:embed="rId13">
            <a:alphaModFix/>
          </a:blip>
          <a:srcRect/>
          <a:stretch/>
        </p:blipFill>
        <p:spPr>
          <a:xfrm>
            <a:off x="8043660" y="4852749"/>
            <a:ext cx="377471" cy="276961"/>
          </a:xfrm>
          <a:prstGeom prst="rect">
            <a:avLst/>
          </a:prstGeom>
          <a:noFill/>
          <a:ln>
            <a:noFill/>
          </a:ln>
        </p:spPr>
      </p:pic>
      <p:pic>
        <p:nvPicPr>
          <p:cNvPr id="102" name="Google Shape;102;gf828dbc0e5_0_85"/>
          <p:cNvPicPr preferRelativeResize="0"/>
          <p:nvPr/>
        </p:nvPicPr>
        <p:blipFill rotWithShape="1">
          <a:blip r:embed="rId14">
            <a:alphaModFix/>
          </a:blip>
          <a:srcRect/>
          <a:stretch/>
        </p:blipFill>
        <p:spPr>
          <a:xfrm>
            <a:off x="7543885" y="4816472"/>
            <a:ext cx="448596" cy="320043"/>
          </a:xfrm>
          <a:prstGeom prst="rect">
            <a:avLst/>
          </a:prstGeom>
          <a:noFill/>
          <a:ln>
            <a:noFill/>
          </a:ln>
        </p:spPr>
      </p:pic>
      <p:sp>
        <p:nvSpPr>
          <p:cNvPr id="103" name="Google Shape;103;gf828dbc0e5_0_85"/>
          <p:cNvSpPr txBox="1"/>
          <p:nvPr/>
        </p:nvSpPr>
        <p:spPr>
          <a:xfrm>
            <a:off x="451022" y="-29346"/>
            <a:ext cx="3049500" cy="4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id" sz="750" b="0" i="0" u="none" strike="noStrike" cap="none">
                <a:solidFill>
                  <a:srgbClr val="000000"/>
                </a:solidFill>
                <a:latin typeface="Arial"/>
                <a:ea typeface="Arial"/>
                <a:cs typeface="Arial"/>
                <a:sym typeface="Arial"/>
              </a:rPr>
              <a:t>Direktorat Jenderal Pendidikan Tinggi, Riset, dan, Teknologi</a:t>
            </a:r>
            <a:endParaRPr sz="7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Arial"/>
              <a:buNone/>
            </a:pPr>
            <a:r>
              <a:rPr lang="id" sz="750" b="0" i="0" u="none" strike="noStrike" cap="none">
                <a:solidFill>
                  <a:srgbClr val="000000"/>
                </a:solidFill>
                <a:latin typeface="Arial"/>
                <a:ea typeface="Arial"/>
                <a:cs typeface="Arial"/>
                <a:sym typeface="Arial"/>
              </a:rPr>
              <a:t>Kementerian Pendidikan, Kebudayaan, Riset, dan Teknologi Republik Indonesia</a:t>
            </a:r>
            <a:endParaRPr sz="75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quora.com/Why-did-Quora-choose-Python-for-its-developmen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https://notebooks.azure.com/" TargetMode="External"/><Relationship Id="rId3" Type="http://schemas.openxmlformats.org/officeDocument/2006/relationships/hyperlink" Target="https://www.anaconda.com/distribution/" TargetMode="External"/><Relationship Id="rId7" Type="http://schemas.openxmlformats.org/officeDocument/2006/relationships/hyperlink" Target="https://colab.research.google.co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www.python.org/downloads/" TargetMode="External"/><Relationship Id="rId5" Type="http://schemas.openxmlformats.org/officeDocument/2006/relationships/hyperlink" Target="https://jupyter.org/" TargetMode="External"/><Relationship Id="rId4" Type="http://schemas.openxmlformats.org/officeDocument/2006/relationships/hyperlink" Target="https://docs.conda.io/en/latest/miniconda.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aqmal/tes-repo.gi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numpy.org/"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hyperlink" Target="https://www.scipy.org/"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bit.ly/TabDataset"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matplotlib.org/" TargetMode="External"/><Relationship Id="rId7"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hyperlink" Target="https://seaborn.pydata.org/" TargetMode="External"/><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cognitiveclass.ai/courses/python-for-data-science" TargetMode="External"/><Relationship Id="rId7" Type="http://schemas.openxmlformats.org/officeDocument/2006/relationships/hyperlink" Target="https://cognitiveclass.ai/courses/data-visualization-with-python"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learning.edx.org/course/course-v1:Microsoft+DAT208x+3T2018/home" TargetMode="External"/><Relationship Id="rId5" Type="http://schemas.openxmlformats.org/officeDocument/2006/relationships/hyperlink" Target="https://docs.microsoft.com/en-us/learn/paths/python-language/" TargetMode="External"/><Relationship Id="rId4" Type="http://schemas.openxmlformats.org/officeDocument/2006/relationships/hyperlink" Target="https://www.datacamp.com/courses/intro-to-python-for-data-scienc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learning.edx.org/course/course-v1:Microsoft+DAT208x+3T2018/home"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youtube.com/watch?v=-Rf4fZDQ0yw&amp;list=PLjgj6kdf_snaw8QnlhK5f3DzFDFKDU5f4"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towardsdatascience.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opensource.googleblog.com/2017/01/grumpy-go-running-python.html"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id"/>
              <a:t>Pertemuan ke-4</a:t>
            </a:r>
            <a:endParaRPr/>
          </a:p>
        </p:txBody>
      </p:sp>
      <p:sp>
        <p:nvSpPr>
          <p:cNvPr id="170" name="Google Shape;170;p1"/>
          <p:cNvSpPr txBox="1">
            <a:spLocks noGrp="1"/>
          </p:cNvSpPr>
          <p:nvPr>
            <p:ph type="ctrTitle"/>
          </p:nvPr>
        </p:nvSpPr>
        <p:spPr>
          <a:xfrm>
            <a:off x="263768" y="3403297"/>
            <a:ext cx="5835000" cy="693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Garamond"/>
              <a:buNone/>
            </a:pPr>
            <a:r>
              <a:rPr lang="id" sz="4800"/>
              <a:t>Tools Proyek</a:t>
            </a:r>
            <a:endParaRPr sz="4800"/>
          </a:p>
          <a:p>
            <a:pPr marL="0" lvl="0" indent="0" algn="l" rtl="0">
              <a:lnSpc>
                <a:spcPct val="90000"/>
              </a:lnSpc>
              <a:spcBef>
                <a:spcPts val="0"/>
              </a:spcBef>
              <a:spcAft>
                <a:spcPts val="0"/>
              </a:spcAft>
              <a:buClr>
                <a:schemeClr val="dk1"/>
              </a:buClr>
              <a:buSzPts val="4800"/>
              <a:buFont typeface="Garamond"/>
              <a:buNone/>
            </a:pPr>
            <a:r>
              <a:rPr lang="id" sz="4800"/>
              <a:t>Data Science</a:t>
            </a:r>
            <a:endParaRPr/>
          </a:p>
        </p:txBody>
      </p:sp>
      <p:sp>
        <p:nvSpPr>
          <p:cNvPr id="171" name="Google Shape;171;p1"/>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id"/>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ts val="2800"/>
              <a:buFont typeface="Arial"/>
              <a:buNone/>
            </a:pPr>
            <a:r>
              <a:rPr lang="id" sz="2800" b="1" i="0" u="none" strike="noStrike" cap="none"/>
              <a:t>Python Digunakan pada Quora</a:t>
            </a:r>
            <a:endParaRPr/>
          </a:p>
        </p:txBody>
      </p:sp>
      <p:sp>
        <p:nvSpPr>
          <p:cNvPr id="262" name="Google Shape;262;p44"/>
          <p:cNvSpPr txBox="1">
            <a:spLocks noGrp="1"/>
          </p:cNvSpPr>
          <p:nvPr>
            <p:ph type="body" idx="1"/>
          </p:nvPr>
        </p:nvSpPr>
        <p:spPr>
          <a:xfrm>
            <a:off x="311700" y="1152475"/>
            <a:ext cx="4139912" cy="3416400"/>
          </a:xfrm>
          <a:prstGeom prst="rect">
            <a:avLst/>
          </a:prstGeom>
          <a:noFill/>
          <a:ln>
            <a:noFill/>
          </a:ln>
        </p:spPr>
        <p:txBody>
          <a:bodyPr spcFirstLastPara="1" wrap="square" lIns="91425" tIns="91425" rIns="91425" bIns="91425" anchor="t" anchorCtr="0">
            <a:normAutofit/>
          </a:bodyPr>
          <a:lstStyle/>
          <a:p>
            <a:pPr marL="139700" lvl="0" indent="0" algn="l" rtl="0">
              <a:lnSpc>
                <a:spcPct val="115000"/>
              </a:lnSpc>
              <a:spcBef>
                <a:spcPts val="0"/>
              </a:spcBef>
              <a:spcAft>
                <a:spcPts val="0"/>
              </a:spcAft>
              <a:buClr>
                <a:schemeClr val="dk1"/>
              </a:buClr>
              <a:buSzPts val="1400"/>
              <a:buNone/>
            </a:pPr>
            <a:endParaRPr sz="1400" b="0" i="0" u="none" strike="noStrike" cap="none">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p:txBody>
      </p:sp>
      <p:sp>
        <p:nvSpPr>
          <p:cNvPr id="263" name="Google Shape;263;p4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lnSpcReduction="10000"/>
          </a:bodyPr>
          <a:lstStyle/>
          <a:p>
            <a:pPr marL="139700" lvl="0" indent="0" algn="l" rtl="0">
              <a:lnSpc>
                <a:spcPct val="115000"/>
              </a:lnSpc>
              <a:spcBef>
                <a:spcPts val="0"/>
              </a:spcBef>
              <a:spcAft>
                <a:spcPts val="0"/>
              </a:spcAft>
              <a:buClr>
                <a:schemeClr val="dk1"/>
              </a:buClr>
              <a:buSzPts val="1400"/>
              <a:buNone/>
            </a:pPr>
            <a:endParaRPr sz="1200" b="0" i="1" u="none" strike="noStrike" cap="none">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lt1"/>
              </a:buClr>
              <a:buSzPts val="1400"/>
              <a:buNone/>
            </a:pPr>
            <a:r>
              <a:rPr lang="id" sz="1200" b="0" i="1" u="none" strike="noStrike" cap="none">
                <a:solidFill>
                  <a:schemeClr val="lt1"/>
                </a:solidFill>
                <a:latin typeface="Arial"/>
                <a:ea typeface="Arial"/>
                <a:cs typeface="Arial"/>
                <a:sym typeface="Arial"/>
              </a:rPr>
              <a:t>“</a:t>
            </a:r>
            <a:r>
              <a:rPr lang="id" sz="1600" b="0" i="1" u="none" strike="noStrike" cap="none">
                <a:solidFill>
                  <a:schemeClr val="lt1"/>
                </a:solidFill>
                <a:latin typeface="Arial"/>
                <a:ea typeface="Arial"/>
                <a:cs typeface="Arial"/>
                <a:sym typeface="Arial"/>
              </a:rPr>
              <a:t>We decided that Python was fast enough for most of what we need to do (since we push our performance-critical code to backend servers written in C++ whenever possible). As far as type checking, we ended up writing very thorough unit tests which are worth writing anyway, and achieve most of the same goals</a:t>
            </a:r>
            <a:r>
              <a:rPr lang="id" sz="1400" b="0" i="1" u="none" strike="noStrike" cap="none">
                <a:solidFill>
                  <a:schemeClr val="lt1"/>
                </a:solidFill>
                <a:latin typeface="Arial"/>
                <a:ea typeface="Arial"/>
                <a:cs typeface="Arial"/>
                <a:sym typeface="Arial"/>
              </a:rPr>
              <a:t>.”</a:t>
            </a:r>
            <a:endParaRPr sz="1200" b="0" i="0" u="none" strike="noStrike" cap="none">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lt1"/>
              </a:buClr>
              <a:buSzPts val="1400"/>
              <a:buNone/>
            </a:pPr>
            <a:r>
              <a:rPr lang="id" sz="1200" b="0" i="0" u="none" strike="noStrike" cap="none">
                <a:solidFill>
                  <a:schemeClr val="lt1"/>
                </a:solidFill>
                <a:latin typeface="Arial"/>
                <a:ea typeface="Arial"/>
                <a:cs typeface="Arial"/>
                <a:sym typeface="Arial"/>
              </a:rPr>
              <a:t>─ </a:t>
            </a:r>
            <a:r>
              <a:rPr lang="id" b="0" i="0" u="none" strike="noStrike" cap="none">
                <a:solidFill>
                  <a:schemeClr val="lt1"/>
                </a:solidFill>
                <a:latin typeface="Arial"/>
                <a:ea typeface="Arial"/>
                <a:cs typeface="Arial"/>
                <a:sym typeface="Arial"/>
              </a:rPr>
              <a:t>Adam D’Angelo, CEO Quora, 2014</a:t>
            </a:r>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lt1"/>
              </a:buClr>
              <a:buSzPts val="1400"/>
              <a:buNone/>
            </a:pPr>
            <a:r>
              <a:rPr lang="id" sz="8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https://www.quora.com/Why-did-Quora-choose-Python-for-its-development</a:t>
            </a:r>
            <a:r>
              <a:rPr lang="id" sz="800">
                <a:solidFill>
                  <a:schemeClr val="lt1"/>
                </a:solidFill>
                <a:latin typeface="Arial"/>
                <a:ea typeface="Arial"/>
                <a:cs typeface="Arial"/>
                <a:sym typeface="Arial"/>
              </a:rPr>
              <a:t> </a:t>
            </a:r>
            <a:endParaRPr/>
          </a:p>
          <a:p>
            <a:pPr marL="457200" lvl="0" indent="-22860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p:txBody>
      </p:sp>
      <p:sp>
        <p:nvSpPr>
          <p:cNvPr id="264" name="Google Shape;264;p44"/>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10</a:t>
            </a:fld>
            <a:endParaRPr/>
          </a:p>
        </p:txBody>
      </p:sp>
      <p:pic>
        <p:nvPicPr>
          <p:cNvPr id="265" name="Google Shape;265;p44"/>
          <p:cNvPicPr preferRelativeResize="0"/>
          <p:nvPr/>
        </p:nvPicPr>
        <p:blipFill rotWithShape="1">
          <a:blip r:embed="rId4">
            <a:alphaModFix/>
          </a:blip>
          <a:srcRect/>
          <a:stretch/>
        </p:blipFill>
        <p:spPr>
          <a:xfrm>
            <a:off x="803537" y="2019300"/>
            <a:ext cx="3648075" cy="1104900"/>
          </a:xfrm>
          <a:prstGeom prst="rect">
            <a:avLst/>
          </a:prstGeom>
          <a:noFill/>
          <a:ln>
            <a:noFill/>
          </a:ln>
        </p:spPr>
      </p:pic>
      <p:cxnSp>
        <p:nvCxnSpPr>
          <p:cNvPr id="266" name="Google Shape;266;p44"/>
          <p:cNvCxnSpPr/>
          <p:nvPr/>
        </p:nvCxnSpPr>
        <p:spPr>
          <a:xfrm>
            <a:off x="505200" y="1017725"/>
            <a:ext cx="5169000" cy="240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ts val="2800"/>
              <a:buFont typeface="Arial"/>
              <a:buNone/>
            </a:pPr>
            <a:r>
              <a:rPr lang="id" sz="2800" b="1" i="0" u="none" strike="noStrike" cap="none"/>
              <a:t>Python Digunakan pada Beberapa Industri</a:t>
            </a:r>
            <a:endParaRPr/>
          </a:p>
        </p:txBody>
      </p:sp>
      <p:sp>
        <p:nvSpPr>
          <p:cNvPr id="272" name="Google Shape;272;p45"/>
          <p:cNvSpPr txBox="1">
            <a:spLocks noGrp="1"/>
          </p:cNvSpPr>
          <p:nvPr>
            <p:ph type="body" idx="1"/>
          </p:nvPr>
        </p:nvSpPr>
        <p:spPr>
          <a:xfrm>
            <a:off x="311700" y="1152475"/>
            <a:ext cx="4139912" cy="3416400"/>
          </a:xfrm>
          <a:prstGeom prst="rect">
            <a:avLst/>
          </a:prstGeom>
          <a:noFill/>
          <a:ln>
            <a:noFill/>
          </a:ln>
        </p:spPr>
        <p:txBody>
          <a:bodyPr spcFirstLastPara="1" wrap="square" lIns="91425" tIns="91425" rIns="91425" bIns="91425" anchor="t" anchorCtr="0">
            <a:normAutofit/>
          </a:bodyPr>
          <a:lstStyle/>
          <a:p>
            <a:pPr marL="139700" lvl="0" indent="0" algn="l" rtl="0">
              <a:lnSpc>
                <a:spcPct val="115000"/>
              </a:lnSpc>
              <a:spcBef>
                <a:spcPts val="0"/>
              </a:spcBef>
              <a:spcAft>
                <a:spcPts val="0"/>
              </a:spcAft>
              <a:buClr>
                <a:schemeClr val="dk1"/>
              </a:buClr>
              <a:buSzPts val="1400"/>
              <a:buNone/>
            </a:pPr>
            <a:endParaRPr sz="1400" b="0" i="0" u="none" strike="noStrike" cap="none">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p:txBody>
      </p:sp>
      <p:sp>
        <p:nvSpPr>
          <p:cNvPr id="273" name="Google Shape;273;p45"/>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11</a:t>
            </a:fld>
            <a:endParaRPr/>
          </a:p>
        </p:txBody>
      </p:sp>
      <p:pic>
        <p:nvPicPr>
          <p:cNvPr id="274" name="Google Shape;274;p45" descr="Why You Should Learn Python"/>
          <p:cNvPicPr preferRelativeResize="0"/>
          <p:nvPr/>
        </p:nvPicPr>
        <p:blipFill rotWithShape="1">
          <a:blip r:embed="rId3">
            <a:alphaModFix/>
          </a:blip>
          <a:srcRect t="11403"/>
          <a:stretch/>
        </p:blipFill>
        <p:spPr>
          <a:xfrm>
            <a:off x="1079703" y="1152475"/>
            <a:ext cx="6984593" cy="3732177"/>
          </a:xfrm>
          <a:prstGeom prst="rect">
            <a:avLst/>
          </a:prstGeom>
          <a:noFill/>
          <a:ln>
            <a:noFill/>
          </a:ln>
        </p:spPr>
      </p:pic>
      <p:cxnSp>
        <p:nvCxnSpPr>
          <p:cNvPr id="275" name="Google Shape;275;p45"/>
          <p:cNvCxnSpPr/>
          <p:nvPr/>
        </p:nvCxnSpPr>
        <p:spPr>
          <a:xfrm>
            <a:off x="505200" y="1017725"/>
            <a:ext cx="71337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6"/>
          <p:cNvSpPr txBox="1">
            <a:spLocks noGrp="1"/>
          </p:cNvSpPr>
          <p:nvPr>
            <p:ph type="title"/>
          </p:nvPr>
        </p:nvSpPr>
        <p:spPr>
          <a:xfrm>
            <a:off x="311700" y="445025"/>
            <a:ext cx="8090487"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ts val="2800"/>
              <a:buFont typeface="Arial"/>
              <a:buNone/>
            </a:pPr>
            <a:r>
              <a:rPr lang="id" sz="2800" b="1" i="0" u="none" strike="noStrike" cap="none"/>
              <a:t>Penerapan Python pada Proyek Data Science</a:t>
            </a:r>
            <a:endParaRPr/>
          </a:p>
        </p:txBody>
      </p:sp>
      <p:sp>
        <p:nvSpPr>
          <p:cNvPr id="281" name="Google Shape;281;p46"/>
          <p:cNvSpPr txBox="1">
            <a:spLocks noGrp="1"/>
          </p:cNvSpPr>
          <p:nvPr>
            <p:ph type="body" idx="1"/>
          </p:nvPr>
        </p:nvSpPr>
        <p:spPr>
          <a:xfrm>
            <a:off x="311700" y="1152475"/>
            <a:ext cx="3930933" cy="3416400"/>
          </a:xfrm>
          <a:prstGeom prst="rect">
            <a:avLst/>
          </a:prstGeom>
          <a:noFill/>
          <a:ln>
            <a:noFill/>
          </a:ln>
        </p:spPr>
        <p:txBody>
          <a:bodyPr spcFirstLastPara="1" wrap="square" lIns="91425" tIns="91425" rIns="91425" bIns="91425" anchor="t" anchorCtr="0">
            <a:normAutofit/>
          </a:bodyPr>
          <a:lstStyle/>
          <a:p>
            <a:pPr marL="139700" lvl="0" indent="0" algn="l" rtl="0">
              <a:lnSpc>
                <a:spcPct val="115000"/>
              </a:lnSpc>
              <a:spcBef>
                <a:spcPts val="0"/>
              </a:spcBef>
              <a:spcAft>
                <a:spcPts val="0"/>
              </a:spcAft>
              <a:buClr>
                <a:schemeClr val="dk1"/>
              </a:buClr>
              <a:buSzPts val="1400"/>
              <a:buNone/>
            </a:pPr>
            <a:endParaRPr sz="1400" b="0" i="0" u="none" strike="noStrike" cap="none">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p:txBody>
      </p:sp>
      <p:sp>
        <p:nvSpPr>
          <p:cNvPr id="282" name="Google Shape;282;p46"/>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12</a:t>
            </a:fld>
            <a:endParaRPr/>
          </a:p>
        </p:txBody>
      </p:sp>
      <p:grpSp>
        <p:nvGrpSpPr>
          <p:cNvPr id="283" name="Google Shape;283;p46"/>
          <p:cNvGrpSpPr/>
          <p:nvPr/>
        </p:nvGrpSpPr>
        <p:grpSpPr>
          <a:xfrm>
            <a:off x="2976017" y="1294317"/>
            <a:ext cx="1162178" cy="681038"/>
            <a:chOff x="157" y="3234"/>
            <a:chExt cx="771" cy="429"/>
          </a:xfrm>
        </p:grpSpPr>
        <p:sp>
          <p:nvSpPr>
            <p:cNvPr id="284" name="Google Shape;284;p46"/>
            <p:cNvSpPr/>
            <p:nvPr/>
          </p:nvSpPr>
          <p:spPr>
            <a:xfrm>
              <a:off x="157" y="3234"/>
              <a:ext cx="771" cy="429"/>
            </a:xfrm>
            <a:custGeom>
              <a:avLst/>
              <a:gdLst/>
              <a:ahLst/>
              <a:cxnLst/>
              <a:rect l="l" t="t" r="r" b="b"/>
              <a:pathLst>
                <a:path w="1152" h="576" extrusionOk="0">
                  <a:moveTo>
                    <a:pt x="0" y="0"/>
                  </a:moveTo>
                  <a:lnTo>
                    <a:pt x="1048" y="0"/>
                  </a:lnTo>
                  <a:lnTo>
                    <a:pt x="1152" y="288"/>
                  </a:lnTo>
                  <a:lnTo>
                    <a:pt x="1048" y="576"/>
                  </a:lnTo>
                  <a:lnTo>
                    <a:pt x="0" y="576"/>
                  </a:lnTo>
                  <a:lnTo>
                    <a:pt x="0" y="288"/>
                  </a:lnTo>
                  <a:lnTo>
                    <a:pt x="0" y="0"/>
                  </a:lnTo>
                  <a:close/>
                </a:path>
              </a:pathLst>
            </a:custGeom>
            <a:solidFill>
              <a:srgbClr val="FFFFFF"/>
            </a:solidFill>
            <a:ln w="9525" cap="flat" cmpd="sng">
              <a:solidFill>
                <a:srgbClr val="000000"/>
              </a:solidFill>
              <a:prstDash val="solid"/>
              <a:round/>
              <a:headEnd type="none" w="sm" len="sm"/>
              <a:tailEnd type="none" w="sm" len="sm"/>
            </a:ln>
            <a:effectLst>
              <a:outerShdw dist="35921"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85" name="Google Shape;285;p46"/>
            <p:cNvSpPr/>
            <p:nvPr/>
          </p:nvSpPr>
          <p:spPr>
            <a:xfrm>
              <a:off x="187" y="3268"/>
              <a:ext cx="659" cy="348"/>
            </a:xfrm>
            <a:prstGeom prst="rect">
              <a:avLst/>
            </a:prstGeom>
            <a:noFill/>
            <a:ln>
              <a:noFill/>
            </a:ln>
          </p:spPr>
          <p:txBody>
            <a:bodyPr spcFirstLastPara="1" wrap="square" lIns="3800" tIns="0" rIns="3800" bIns="0" anchor="ctr" anchorCtr="0">
              <a:noAutofit/>
            </a:bodyPr>
            <a:lstStyle/>
            <a:p>
              <a:pPr marL="0" marR="0" lvl="0" indent="0" algn="ctr" rtl="0">
                <a:lnSpc>
                  <a:spcPct val="100000"/>
                </a:lnSpc>
                <a:spcBef>
                  <a:spcPts val="0"/>
                </a:spcBef>
                <a:spcAft>
                  <a:spcPts val="0"/>
                </a:spcAft>
                <a:buClr>
                  <a:schemeClr val="lt1"/>
                </a:buClr>
                <a:buSzPts val="1920"/>
                <a:buFont typeface="Arial"/>
                <a:buNone/>
              </a:pPr>
              <a:r>
                <a:rPr lang="id" sz="1400" b="1" i="0" u="none" strike="noStrike" cap="none">
                  <a:solidFill>
                    <a:schemeClr val="lt1"/>
                  </a:solidFill>
                  <a:latin typeface="Arial"/>
                  <a:ea typeface="Arial"/>
                  <a:cs typeface="Arial"/>
                  <a:sym typeface="Arial"/>
                </a:rPr>
                <a:t>Data Exploration</a:t>
              </a:r>
              <a:endParaRPr sz="1200" b="0" i="0" u="none" strike="noStrike" cap="none">
                <a:solidFill>
                  <a:srgbClr val="000000"/>
                </a:solidFill>
                <a:latin typeface="Arial"/>
                <a:ea typeface="Arial"/>
                <a:cs typeface="Arial"/>
                <a:sym typeface="Arial"/>
              </a:endParaRPr>
            </a:p>
          </p:txBody>
        </p:sp>
      </p:grpSp>
      <p:grpSp>
        <p:nvGrpSpPr>
          <p:cNvPr id="286" name="Google Shape;286;p46"/>
          <p:cNvGrpSpPr/>
          <p:nvPr/>
        </p:nvGrpSpPr>
        <p:grpSpPr>
          <a:xfrm>
            <a:off x="2976015" y="2274969"/>
            <a:ext cx="1320184" cy="681038"/>
            <a:chOff x="157" y="3234"/>
            <a:chExt cx="771" cy="429"/>
          </a:xfrm>
        </p:grpSpPr>
        <p:sp>
          <p:nvSpPr>
            <p:cNvPr id="287" name="Google Shape;287;p46"/>
            <p:cNvSpPr/>
            <p:nvPr/>
          </p:nvSpPr>
          <p:spPr>
            <a:xfrm>
              <a:off x="157" y="3234"/>
              <a:ext cx="771" cy="429"/>
            </a:xfrm>
            <a:custGeom>
              <a:avLst/>
              <a:gdLst/>
              <a:ahLst/>
              <a:cxnLst/>
              <a:rect l="l" t="t" r="r" b="b"/>
              <a:pathLst>
                <a:path w="1152" h="576" extrusionOk="0">
                  <a:moveTo>
                    <a:pt x="0" y="0"/>
                  </a:moveTo>
                  <a:lnTo>
                    <a:pt x="1048" y="0"/>
                  </a:lnTo>
                  <a:lnTo>
                    <a:pt x="1152" y="288"/>
                  </a:lnTo>
                  <a:lnTo>
                    <a:pt x="1048" y="576"/>
                  </a:lnTo>
                  <a:lnTo>
                    <a:pt x="0" y="576"/>
                  </a:lnTo>
                  <a:lnTo>
                    <a:pt x="0" y="288"/>
                  </a:lnTo>
                  <a:lnTo>
                    <a:pt x="0" y="0"/>
                  </a:lnTo>
                  <a:close/>
                </a:path>
              </a:pathLst>
            </a:custGeom>
            <a:solidFill>
              <a:srgbClr val="FFFFFF"/>
            </a:solidFill>
            <a:ln w="9525" cap="flat" cmpd="sng">
              <a:solidFill>
                <a:srgbClr val="000000"/>
              </a:solidFill>
              <a:prstDash val="solid"/>
              <a:round/>
              <a:headEnd type="none" w="sm" len="sm"/>
              <a:tailEnd type="none" w="sm" len="sm"/>
            </a:ln>
            <a:effectLst>
              <a:outerShdw dist="35921"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88" name="Google Shape;288;p46"/>
            <p:cNvSpPr/>
            <p:nvPr/>
          </p:nvSpPr>
          <p:spPr>
            <a:xfrm>
              <a:off x="187" y="3268"/>
              <a:ext cx="659" cy="357"/>
            </a:xfrm>
            <a:prstGeom prst="rect">
              <a:avLst/>
            </a:prstGeom>
            <a:noFill/>
            <a:ln>
              <a:noFill/>
            </a:ln>
          </p:spPr>
          <p:txBody>
            <a:bodyPr spcFirstLastPara="1" wrap="square" lIns="3800" tIns="0" rIns="3800" bIns="0" anchor="ctr" anchorCtr="0">
              <a:noAutofit/>
            </a:bodyPr>
            <a:lstStyle/>
            <a:p>
              <a:pPr marL="0" marR="0" lvl="0" indent="0" algn="ctr" rtl="0">
                <a:lnSpc>
                  <a:spcPct val="100000"/>
                </a:lnSpc>
                <a:spcBef>
                  <a:spcPts val="0"/>
                </a:spcBef>
                <a:spcAft>
                  <a:spcPts val="0"/>
                </a:spcAft>
                <a:buClr>
                  <a:schemeClr val="lt1"/>
                </a:buClr>
                <a:buSzPts val="1920"/>
                <a:buFont typeface="Arial"/>
                <a:buNone/>
              </a:pPr>
              <a:r>
                <a:rPr lang="id" sz="1400" b="1" i="0" u="none" strike="noStrike" cap="none">
                  <a:solidFill>
                    <a:schemeClr val="lt1"/>
                  </a:solidFill>
                  <a:latin typeface="Arial"/>
                  <a:ea typeface="Arial"/>
                  <a:cs typeface="Arial"/>
                  <a:sym typeface="Arial"/>
                </a:rPr>
                <a:t>Data Pre- Processing</a:t>
              </a:r>
              <a:endParaRPr sz="1400" b="0" i="0" u="none" strike="noStrike" cap="none">
                <a:solidFill>
                  <a:srgbClr val="000000"/>
                </a:solidFill>
                <a:latin typeface="Arial"/>
                <a:ea typeface="Arial"/>
                <a:cs typeface="Arial"/>
                <a:sym typeface="Arial"/>
              </a:endParaRPr>
            </a:p>
          </p:txBody>
        </p:sp>
      </p:grpSp>
      <p:grpSp>
        <p:nvGrpSpPr>
          <p:cNvPr id="289" name="Google Shape;289;p46"/>
          <p:cNvGrpSpPr/>
          <p:nvPr/>
        </p:nvGrpSpPr>
        <p:grpSpPr>
          <a:xfrm>
            <a:off x="2976015" y="3269963"/>
            <a:ext cx="1162178" cy="681038"/>
            <a:chOff x="157" y="3234"/>
            <a:chExt cx="771" cy="429"/>
          </a:xfrm>
        </p:grpSpPr>
        <p:sp>
          <p:nvSpPr>
            <p:cNvPr id="290" name="Google Shape;290;p46"/>
            <p:cNvSpPr/>
            <p:nvPr/>
          </p:nvSpPr>
          <p:spPr>
            <a:xfrm>
              <a:off x="157" y="3234"/>
              <a:ext cx="771" cy="429"/>
            </a:xfrm>
            <a:custGeom>
              <a:avLst/>
              <a:gdLst/>
              <a:ahLst/>
              <a:cxnLst/>
              <a:rect l="l" t="t" r="r" b="b"/>
              <a:pathLst>
                <a:path w="1152" h="576" extrusionOk="0">
                  <a:moveTo>
                    <a:pt x="0" y="0"/>
                  </a:moveTo>
                  <a:lnTo>
                    <a:pt x="1048" y="0"/>
                  </a:lnTo>
                  <a:lnTo>
                    <a:pt x="1152" y="288"/>
                  </a:lnTo>
                  <a:lnTo>
                    <a:pt x="1048" y="576"/>
                  </a:lnTo>
                  <a:lnTo>
                    <a:pt x="0" y="576"/>
                  </a:lnTo>
                  <a:lnTo>
                    <a:pt x="0" y="288"/>
                  </a:lnTo>
                  <a:lnTo>
                    <a:pt x="0" y="0"/>
                  </a:lnTo>
                  <a:close/>
                </a:path>
              </a:pathLst>
            </a:custGeom>
            <a:solidFill>
              <a:srgbClr val="FFFFFF"/>
            </a:solidFill>
            <a:ln w="9525" cap="flat" cmpd="sng">
              <a:solidFill>
                <a:srgbClr val="000000"/>
              </a:solidFill>
              <a:prstDash val="solid"/>
              <a:round/>
              <a:headEnd type="none" w="sm" len="sm"/>
              <a:tailEnd type="none" w="sm" len="sm"/>
            </a:ln>
            <a:effectLst>
              <a:outerShdw dist="35921"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91" name="Google Shape;291;p46"/>
            <p:cNvSpPr/>
            <p:nvPr/>
          </p:nvSpPr>
          <p:spPr>
            <a:xfrm>
              <a:off x="187" y="3268"/>
              <a:ext cx="659" cy="365"/>
            </a:xfrm>
            <a:prstGeom prst="rect">
              <a:avLst/>
            </a:prstGeom>
            <a:noFill/>
            <a:ln>
              <a:noFill/>
            </a:ln>
          </p:spPr>
          <p:txBody>
            <a:bodyPr spcFirstLastPara="1" wrap="square" lIns="3800" tIns="0" rIns="3800" bIns="0" anchor="ctr" anchorCtr="0">
              <a:noAutofit/>
            </a:bodyPr>
            <a:lstStyle/>
            <a:p>
              <a:pPr marL="0" marR="0" lvl="0" indent="0" algn="ctr" rtl="0">
                <a:lnSpc>
                  <a:spcPct val="100000"/>
                </a:lnSpc>
                <a:spcBef>
                  <a:spcPts val="0"/>
                </a:spcBef>
                <a:spcAft>
                  <a:spcPts val="0"/>
                </a:spcAft>
                <a:buClr>
                  <a:schemeClr val="lt1"/>
                </a:buClr>
                <a:buSzPts val="1920"/>
                <a:buFont typeface="Arial"/>
                <a:buNone/>
              </a:pPr>
              <a:r>
                <a:rPr lang="id" sz="1400" b="1" i="0" u="none" strike="noStrike" cap="none">
                  <a:solidFill>
                    <a:schemeClr val="lt1"/>
                  </a:solidFill>
                  <a:latin typeface="Arial"/>
                  <a:ea typeface="Arial"/>
                  <a:cs typeface="Arial"/>
                  <a:sym typeface="Arial"/>
                </a:rPr>
                <a:t>Data Cleansing</a:t>
              </a:r>
              <a:endParaRPr sz="1400" b="0" i="0" u="none" strike="noStrike" cap="none">
                <a:solidFill>
                  <a:srgbClr val="000000"/>
                </a:solidFill>
                <a:latin typeface="Arial"/>
                <a:ea typeface="Arial"/>
                <a:cs typeface="Arial"/>
                <a:sym typeface="Arial"/>
              </a:endParaRPr>
            </a:p>
          </p:txBody>
        </p:sp>
      </p:grpSp>
      <p:grpSp>
        <p:nvGrpSpPr>
          <p:cNvPr id="292" name="Google Shape;292;p46"/>
          <p:cNvGrpSpPr/>
          <p:nvPr/>
        </p:nvGrpSpPr>
        <p:grpSpPr>
          <a:xfrm>
            <a:off x="2976015" y="4169486"/>
            <a:ext cx="1162178" cy="681038"/>
            <a:chOff x="157" y="3234"/>
            <a:chExt cx="771" cy="429"/>
          </a:xfrm>
        </p:grpSpPr>
        <p:sp>
          <p:nvSpPr>
            <p:cNvPr id="293" name="Google Shape;293;p46"/>
            <p:cNvSpPr/>
            <p:nvPr/>
          </p:nvSpPr>
          <p:spPr>
            <a:xfrm>
              <a:off x="157" y="3234"/>
              <a:ext cx="771" cy="429"/>
            </a:xfrm>
            <a:custGeom>
              <a:avLst/>
              <a:gdLst/>
              <a:ahLst/>
              <a:cxnLst/>
              <a:rect l="l" t="t" r="r" b="b"/>
              <a:pathLst>
                <a:path w="1152" h="576" extrusionOk="0">
                  <a:moveTo>
                    <a:pt x="0" y="0"/>
                  </a:moveTo>
                  <a:lnTo>
                    <a:pt x="1048" y="0"/>
                  </a:lnTo>
                  <a:lnTo>
                    <a:pt x="1152" y="288"/>
                  </a:lnTo>
                  <a:lnTo>
                    <a:pt x="1048" y="576"/>
                  </a:lnTo>
                  <a:lnTo>
                    <a:pt x="0" y="576"/>
                  </a:lnTo>
                  <a:lnTo>
                    <a:pt x="0" y="288"/>
                  </a:lnTo>
                  <a:lnTo>
                    <a:pt x="0" y="0"/>
                  </a:lnTo>
                  <a:close/>
                </a:path>
              </a:pathLst>
            </a:custGeom>
            <a:solidFill>
              <a:srgbClr val="FFFFFF"/>
            </a:solidFill>
            <a:ln w="9525" cap="flat" cmpd="sng">
              <a:solidFill>
                <a:srgbClr val="000000"/>
              </a:solidFill>
              <a:prstDash val="solid"/>
              <a:round/>
              <a:headEnd type="none" w="sm" len="sm"/>
              <a:tailEnd type="none" w="sm" len="sm"/>
            </a:ln>
            <a:effectLst>
              <a:outerShdw dist="35921"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94" name="Google Shape;294;p46"/>
            <p:cNvSpPr/>
            <p:nvPr/>
          </p:nvSpPr>
          <p:spPr>
            <a:xfrm>
              <a:off x="187" y="3268"/>
              <a:ext cx="659" cy="355"/>
            </a:xfrm>
            <a:prstGeom prst="rect">
              <a:avLst/>
            </a:prstGeom>
            <a:noFill/>
            <a:ln>
              <a:noFill/>
            </a:ln>
          </p:spPr>
          <p:txBody>
            <a:bodyPr spcFirstLastPara="1" wrap="square" lIns="3800" tIns="0" rIns="3800" bIns="0" anchor="ctr" anchorCtr="0">
              <a:noAutofit/>
            </a:bodyPr>
            <a:lstStyle/>
            <a:p>
              <a:pPr marL="0" marR="0" lvl="0" indent="0" algn="ctr" rtl="0">
                <a:lnSpc>
                  <a:spcPct val="100000"/>
                </a:lnSpc>
                <a:spcBef>
                  <a:spcPts val="0"/>
                </a:spcBef>
                <a:spcAft>
                  <a:spcPts val="0"/>
                </a:spcAft>
                <a:buClr>
                  <a:schemeClr val="lt1"/>
                </a:buClr>
                <a:buSzPts val="1920"/>
                <a:buFont typeface="Arial"/>
                <a:buNone/>
              </a:pPr>
              <a:r>
                <a:rPr lang="id" sz="1400" b="1" i="0" u="none" strike="noStrike" cap="none">
                  <a:solidFill>
                    <a:schemeClr val="lt1"/>
                  </a:solidFill>
                  <a:latin typeface="Arial"/>
                  <a:ea typeface="Arial"/>
                  <a:cs typeface="Arial"/>
                  <a:sym typeface="Arial"/>
                </a:rPr>
                <a:t>Data Modeling</a:t>
              </a:r>
              <a:endParaRPr sz="1400" b="0" i="0" u="none" strike="noStrike" cap="none">
                <a:solidFill>
                  <a:srgbClr val="000000"/>
                </a:solidFill>
                <a:latin typeface="Arial"/>
                <a:ea typeface="Arial"/>
                <a:cs typeface="Arial"/>
                <a:sym typeface="Arial"/>
              </a:endParaRPr>
            </a:p>
          </p:txBody>
        </p:sp>
      </p:grpSp>
      <p:sp>
        <p:nvSpPr>
          <p:cNvPr id="295" name="Google Shape;295;p46"/>
          <p:cNvSpPr/>
          <p:nvPr/>
        </p:nvSpPr>
        <p:spPr>
          <a:xfrm rot="5400000">
            <a:off x="650702" y="2854327"/>
            <a:ext cx="2970213" cy="331620"/>
          </a:xfrm>
          <a:prstGeom prst="triangle">
            <a:avLst>
              <a:gd name="adj" fmla="val 50000"/>
            </a:avLst>
          </a:prstGeom>
          <a:solidFill>
            <a:srgbClr val="ABE1D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96" name="Google Shape;296;p46"/>
          <p:cNvSpPr/>
          <p:nvPr/>
        </p:nvSpPr>
        <p:spPr>
          <a:xfrm>
            <a:off x="4692391" y="1498047"/>
            <a:ext cx="4832610" cy="430887"/>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rgbClr val="000000"/>
              </a:buClr>
              <a:buSzPts val="1680"/>
              <a:buFont typeface="Arial"/>
              <a:buChar char="•"/>
            </a:pPr>
            <a:r>
              <a:rPr lang="id" sz="1400" b="0" i="0" u="none" strike="noStrike" cap="none">
                <a:solidFill>
                  <a:schemeClr val="lt1"/>
                </a:solidFill>
                <a:latin typeface="Arial"/>
                <a:ea typeface="Arial"/>
                <a:cs typeface="Arial"/>
                <a:sym typeface="Arial"/>
              </a:rPr>
              <a:t>Scraping, crawling, data mining</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rgbClr val="000000"/>
              </a:buClr>
              <a:buSzPts val="1680"/>
              <a:buFont typeface="Arial"/>
              <a:buChar char="•"/>
            </a:pPr>
            <a:r>
              <a:rPr lang="id" sz="1400" b="0" i="0" u="none" strike="noStrike" cap="none">
                <a:solidFill>
                  <a:schemeClr val="lt1"/>
                </a:solidFill>
                <a:latin typeface="Arial"/>
                <a:ea typeface="Arial"/>
                <a:cs typeface="Arial"/>
                <a:sym typeface="Arial"/>
              </a:rPr>
              <a:t>Coding, query</a:t>
            </a:r>
            <a:endParaRPr sz="1400" b="0" i="0" u="none" strike="noStrike" cap="none">
              <a:solidFill>
                <a:srgbClr val="000000"/>
              </a:solidFill>
              <a:latin typeface="Arial"/>
              <a:ea typeface="Arial"/>
              <a:cs typeface="Arial"/>
              <a:sym typeface="Arial"/>
            </a:endParaRPr>
          </a:p>
        </p:txBody>
      </p:sp>
      <p:sp>
        <p:nvSpPr>
          <p:cNvPr id="297" name="Google Shape;297;p46"/>
          <p:cNvSpPr/>
          <p:nvPr/>
        </p:nvSpPr>
        <p:spPr>
          <a:xfrm>
            <a:off x="4692389" y="2203906"/>
            <a:ext cx="4009800" cy="646200"/>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rgbClr val="000000"/>
              </a:buClr>
              <a:buSzPts val="1680"/>
              <a:buFont typeface="Arial"/>
              <a:buChar char="•"/>
            </a:pPr>
            <a:r>
              <a:rPr lang="id" sz="1400" b="0" i="0" u="none" strike="noStrike" cap="none">
                <a:solidFill>
                  <a:schemeClr val="lt1"/>
                </a:solidFill>
                <a:latin typeface="Arial"/>
                <a:ea typeface="Arial"/>
                <a:cs typeface="Arial"/>
                <a:sym typeface="Arial"/>
              </a:rPr>
              <a:t>Seleksi fitur, statistika deskriptif, </a:t>
            </a:r>
            <a:r>
              <a:rPr lang="id" sz="1400" b="0" i="1" u="none" strike="noStrike" cap="none">
                <a:solidFill>
                  <a:schemeClr val="lt1"/>
                </a:solidFill>
                <a:latin typeface="Arial"/>
                <a:ea typeface="Arial"/>
                <a:cs typeface="Arial"/>
                <a:sym typeface="Arial"/>
              </a:rPr>
              <a:t>class balancing</a:t>
            </a:r>
            <a:r>
              <a:rPr lang="id" sz="1400" b="0" i="0" u="none" strike="noStrike" cap="none">
                <a:solidFill>
                  <a:schemeClr val="lt1"/>
                </a:solidFill>
                <a:latin typeface="Arial"/>
                <a:ea typeface="Arial"/>
                <a:cs typeface="Arial"/>
                <a:sym typeface="Arial"/>
              </a:rPr>
              <a:t>, visualisasi data</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rgbClr val="000000"/>
              </a:buClr>
              <a:buSzPts val="1680"/>
              <a:buFont typeface="Arial"/>
              <a:buChar char="•"/>
            </a:pPr>
            <a:r>
              <a:rPr lang="id" sz="1400" b="0" i="0" u="none" strike="noStrike" cap="none">
                <a:solidFill>
                  <a:schemeClr val="lt1"/>
                </a:solidFill>
                <a:latin typeface="Arial"/>
                <a:ea typeface="Arial"/>
                <a:cs typeface="Arial"/>
                <a:sym typeface="Arial"/>
              </a:rPr>
              <a:t>Transformasi fitur: </a:t>
            </a:r>
            <a:r>
              <a:rPr lang="id" sz="1400" b="0" i="1" u="none" strike="noStrike" cap="none">
                <a:solidFill>
                  <a:schemeClr val="lt1"/>
                </a:solidFill>
                <a:latin typeface="Arial"/>
                <a:ea typeface="Arial"/>
                <a:cs typeface="Arial"/>
                <a:sym typeface="Arial"/>
              </a:rPr>
              <a:t>Categorical encoding</a:t>
            </a:r>
            <a:r>
              <a:rPr lang="id" sz="1400" b="0" i="0" u="none" strike="noStrike" cap="none">
                <a:solidFill>
                  <a:schemeClr val="lt1"/>
                </a:solidFill>
                <a:latin typeface="Arial"/>
                <a:ea typeface="Arial"/>
                <a:cs typeface="Arial"/>
                <a:sym typeface="Arial"/>
              </a:rPr>
              <a:t>, </a:t>
            </a:r>
            <a:r>
              <a:rPr lang="id" sz="1400" b="0" i="1" u="none" strike="noStrike" cap="none">
                <a:solidFill>
                  <a:schemeClr val="lt1"/>
                </a:solidFill>
                <a:latin typeface="Arial"/>
                <a:ea typeface="Arial"/>
                <a:cs typeface="Arial"/>
                <a:sym typeface="Arial"/>
              </a:rPr>
              <a:t>binning</a:t>
            </a:r>
            <a:endParaRPr sz="1400" b="0" i="0" u="none" strike="noStrike" cap="none">
              <a:solidFill>
                <a:srgbClr val="000000"/>
              </a:solidFill>
              <a:latin typeface="Arial"/>
              <a:ea typeface="Arial"/>
              <a:cs typeface="Arial"/>
              <a:sym typeface="Arial"/>
            </a:endParaRPr>
          </a:p>
        </p:txBody>
      </p:sp>
      <p:sp>
        <p:nvSpPr>
          <p:cNvPr id="298" name="Google Shape;298;p46"/>
          <p:cNvSpPr/>
          <p:nvPr/>
        </p:nvSpPr>
        <p:spPr>
          <a:xfrm>
            <a:off x="4692391" y="3117563"/>
            <a:ext cx="4324500" cy="646200"/>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rgbClr val="000000"/>
              </a:buClr>
              <a:buSzPts val="1680"/>
              <a:buFont typeface="Arial"/>
              <a:buChar char="•"/>
            </a:pPr>
            <a:r>
              <a:rPr lang="id" sz="1400" b="0" i="0" u="none" strike="noStrike" cap="none">
                <a:solidFill>
                  <a:schemeClr val="lt1"/>
                </a:solidFill>
                <a:latin typeface="Arial"/>
                <a:ea typeface="Arial"/>
                <a:cs typeface="Arial"/>
                <a:sym typeface="Arial"/>
              </a:rPr>
              <a:t>Menangani nilai kosong </a:t>
            </a:r>
            <a:r>
              <a:rPr lang="id" sz="1400" b="0" i="1" u="none" strike="noStrike" cap="none">
                <a:solidFill>
                  <a:schemeClr val="lt1"/>
                </a:solidFill>
                <a:latin typeface="Arial"/>
                <a:ea typeface="Arial"/>
                <a:cs typeface="Arial"/>
                <a:sym typeface="Arial"/>
              </a:rPr>
              <a:t>(missing values),</a:t>
            </a:r>
            <a:r>
              <a:rPr lang="id" sz="1400" b="0" i="0" u="none" strike="noStrike" cap="none">
                <a:solidFill>
                  <a:schemeClr val="lt1"/>
                </a:solidFill>
                <a:latin typeface="Arial"/>
                <a:ea typeface="Arial"/>
                <a:cs typeface="Arial"/>
                <a:sym typeface="Arial"/>
              </a:rPr>
              <a:t> menghapus baris terduplikasi</a:t>
            </a:r>
            <a:endParaRPr sz="1400" b="0" i="0" u="none" strike="noStrike" cap="none">
              <a:solidFill>
                <a:schemeClr val="lt1"/>
              </a:solidFill>
              <a:latin typeface="Arial"/>
              <a:ea typeface="Arial"/>
              <a:cs typeface="Arial"/>
              <a:sym typeface="Arial"/>
            </a:endParaRPr>
          </a:p>
          <a:p>
            <a:pPr marL="144463" marR="0" lvl="1" indent="-142875" algn="l" rtl="0">
              <a:lnSpc>
                <a:spcPct val="100000"/>
              </a:lnSpc>
              <a:spcBef>
                <a:spcPts val="0"/>
              </a:spcBef>
              <a:spcAft>
                <a:spcPts val="0"/>
              </a:spcAft>
              <a:buClr>
                <a:srgbClr val="000000"/>
              </a:buClr>
              <a:buSzPts val="1680"/>
              <a:buFont typeface="Arial"/>
              <a:buChar char="•"/>
            </a:pPr>
            <a:r>
              <a:rPr lang="id" sz="1400" b="0" i="1" u="none" strike="noStrike" cap="none">
                <a:solidFill>
                  <a:schemeClr val="lt1"/>
                </a:solidFill>
                <a:latin typeface="Arial"/>
                <a:ea typeface="Arial"/>
                <a:cs typeface="Arial"/>
                <a:sym typeface="Arial"/>
              </a:rPr>
              <a:t>Data formatting</a:t>
            </a:r>
            <a:r>
              <a:rPr lang="id" sz="1400" b="0" i="0" u="none" strike="noStrike" cap="none">
                <a:solidFill>
                  <a:schemeClr val="lt1"/>
                </a:solidFill>
                <a:latin typeface="Arial"/>
                <a:ea typeface="Arial"/>
                <a:cs typeface="Arial"/>
                <a:sym typeface="Arial"/>
              </a:rPr>
              <a:t>, menangani data pencilan </a:t>
            </a:r>
            <a:r>
              <a:rPr lang="id" sz="1400" b="0" i="1" u="none" strike="noStrike" cap="none">
                <a:solidFill>
                  <a:schemeClr val="lt1"/>
                </a:solidFill>
                <a:latin typeface="Arial"/>
                <a:ea typeface="Arial"/>
                <a:cs typeface="Arial"/>
                <a:sym typeface="Arial"/>
              </a:rPr>
              <a:t>(outliers)</a:t>
            </a:r>
            <a:endParaRPr sz="1400" b="0" i="0" u="none" strike="noStrike" cap="none">
              <a:solidFill>
                <a:srgbClr val="000000"/>
              </a:solidFill>
              <a:latin typeface="Arial"/>
              <a:ea typeface="Arial"/>
              <a:cs typeface="Arial"/>
              <a:sym typeface="Arial"/>
            </a:endParaRPr>
          </a:p>
        </p:txBody>
      </p:sp>
      <p:sp>
        <p:nvSpPr>
          <p:cNvPr id="299" name="Google Shape;299;p46"/>
          <p:cNvSpPr/>
          <p:nvPr/>
        </p:nvSpPr>
        <p:spPr>
          <a:xfrm>
            <a:off x="4692390" y="4061198"/>
            <a:ext cx="4832700" cy="430800"/>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rgbClr val="000000"/>
              </a:buClr>
              <a:buSzPts val="1680"/>
              <a:buFont typeface="Arial"/>
              <a:buChar char="•"/>
            </a:pPr>
            <a:r>
              <a:rPr lang="id" sz="1400" b="0" i="0" u="none" strike="noStrike" cap="none">
                <a:solidFill>
                  <a:schemeClr val="lt1"/>
                </a:solidFill>
                <a:latin typeface="Arial"/>
                <a:ea typeface="Arial"/>
                <a:cs typeface="Arial"/>
                <a:sym typeface="Arial"/>
              </a:rPr>
              <a:t>Melatih data dengan algoritma </a:t>
            </a:r>
            <a:r>
              <a:rPr lang="id" sz="1400" b="0" i="1" u="none" strike="noStrike" cap="none">
                <a:solidFill>
                  <a:schemeClr val="lt1"/>
                </a:solidFill>
                <a:latin typeface="Arial"/>
                <a:ea typeface="Arial"/>
                <a:cs typeface="Arial"/>
                <a:sym typeface="Arial"/>
              </a:rPr>
              <a:t>machine learning</a:t>
            </a:r>
            <a:endParaRPr sz="1400" b="0" i="0" u="none" strike="noStrike" cap="none">
              <a:solidFill>
                <a:schemeClr val="lt1"/>
              </a:solidFill>
              <a:latin typeface="Arial"/>
              <a:ea typeface="Arial"/>
              <a:cs typeface="Arial"/>
              <a:sym typeface="Arial"/>
            </a:endParaRPr>
          </a:p>
          <a:p>
            <a:pPr marL="144463" marR="0" lvl="1" indent="-142875" algn="l" rtl="0">
              <a:lnSpc>
                <a:spcPct val="100000"/>
              </a:lnSpc>
              <a:spcBef>
                <a:spcPts val="0"/>
              </a:spcBef>
              <a:spcAft>
                <a:spcPts val="0"/>
              </a:spcAft>
              <a:buClr>
                <a:srgbClr val="000000"/>
              </a:buClr>
              <a:buSzPts val="1680"/>
              <a:buFont typeface="Arial"/>
              <a:buChar char="•"/>
            </a:pPr>
            <a:r>
              <a:rPr lang="id" sz="1400" b="0" i="0" u="none" strike="noStrike" cap="none">
                <a:solidFill>
                  <a:schemeClr val="lt1"/>
                </a:solidFill>
                <a:latin typeface="Arial"/>
                <a:ea typeface="Arial"/>
                <a:cs typeface="Arial"/>
                <a:sym typeface="Arial"/>
              </a:rPr>
              <a:t>Melakukan klasifikasi, regresi, prediksi, klasterisasi</a:t>
            </a:r>
            <a:endParaRPr sz="1400" b="0" i="0" u="none" strike="noStrike" cap="none">
              <a:solidFill>
                <a:schemeClr val="lt1"/>
              </a:solidFill>
              <a:latin typeface="Arial"/>
              <a:ea typeface="Arial"/>
              <a:cs typeface="Arial"/>
              <a:sym typeface="Arial"/>
            </a:endParaRPr>
          </a:p>
        </p:txBody>
      </p:sp>
      <p:pic>
        <p:nvPicPr>
          <p:cNvPr id="300" name="Google Shape;300;p46"/>
          <p:cNvPicPr preferRelativeResize="0"/>
          <p:nvPr/>
        </p:nvPicPr>
        <p:blipFill rotWithShape="1">
          <a:blip r:embed="rId3">
            <a:alphaModFix/>
          </a:blip>
          <a:srcRect/>
          <a:stretch/>
        </p:blipFill>
        <p:spPr>
          <a:xfrm>
            <a:off x="365266" y="2233694"/>
            <a:ext cx="1211921" cy="1323975"/>
          </a:xfrm>
          <a:prstGeom prst="rect">
            <a:avLst/>
          </a:prstGeom>
          <a:noFill/>
          <a:ln>
            <a:noFill/>
          </a:ln>
        </p:spPr>
      </p:pic>
      <p:cxnSp>
        <p:nvCxnSpPr>
          <p:cNvPr id="301" name="Google Shape;301;p46"/>
          <p:cNvCxnSpPr/>
          <p:nvPr/>
        </p:nvCxnSpPr>
        <p:spPr>
          <a:xfrm>
            <a:off x="505200" y="1017725"/>
            <a:ext cx="76227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7"/>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Memulai Python</a:t>
            </a:r>
            <a:endParaRPr/>
          </a:p>
        </p:txBody>
      </p:sp>
      <p:sp>
        <p:nvSpPr>
          <p:cNvPr id="307" name="Google Shape;307;p47"/>
          <p:cNvSpPr txBox="1">
            <a:spLocks noGrp="1"/>
          </p:cNvSpPr>
          <p:nvPr>
            <p:ph type="body" idx="1"/>
          </p:nvPr>
        </p:nvSpPr>
        <p:spPr>
          <a:xfrm>
            <a:off x="311700" y="1067089"/>
            <a:ext cx="8520600" cy="3416400"/>
          </a:xfrm>
          <a:prstGeom prst="rect">
            <a:avLst/>
          </a:prstGeom>
          <a:noFill/>
          <a:ln>
            <a:noFill/>
          </a:ln>
        </p:spPr>
        <p:txBody>
          <a:bodyPr spcFirstLastPara="1" wrap="square" lIns="91425" tIns="45700" rIns="91425" bIns="45700" anchor="t" anchorCtr="0">
            <a:normAutofit/>
          </a:bodyPr>
          <a:lstStyle/>
          <a:p>
            <a:pPr marL="457200" lvl="0" indent="-317500" algn="l" rtl="0">
              <a:lnSpc>
                <a:spcPct val="115000"/>
              </a:lnSpc>
              <a:spcBef>
                <a:spcPts val="0"/>
              </a:spcBef>
              <a:spcAft>
                <a:spcPts val="0"/>
              </a:spcAft>
              <a:buClr>
                <a:schemeClr val="lt1"/>
              </a:buClr>
              <a:buSzPts val="1400"/>
              <a:buChar char="●"/>
            </a:pPr>
            <a:r>
              <a:rPr lang="id" sz="1400" b="1" i="0" u="none" strike="noStrike" cap="none">
                <a:solidFill>
                  <a:schemeClr val="lt1"/>
                </a:solidFill>
                <a:latin typeface="Arial"/>
                <a:ea typeface="Arial"/>
                <a:cs typeface="Arial"/>
                <a:sym typeface="Arial"/>
              </a:rPr>
              <a:t>Python </a:t>
            </a:r>
            <a:r>
              <a:rPr lang="id" sz="1400" b="0" i="0" u="none" strike="noStrike" cap="none">
                <a:solidFill>
                  <a:schemeClr val="lt1"/>
                </a:solidFill>
                <a:latin typeface="Arial"/>
                <a:ea typeface="Arial"/>
                <a:cs typeface="Arial"/>
                <a:sym typeface="Arial"/>
              </a:rPr>
              <a:t>adalah bahasa </a:t>
            </a:r>
            <a:r>
              <a:rPr lang="id" sz="1400" b="0" i="1" u="none" strike="noStrike" cap="none">
                <a:solidFill>
                  <a:schemeClr val="lt1"/>
                </a:solidFill>
                <a:latin typeface="Arial"/>
                <a:ea typeface="Arial"/>
                <a:cs typeface="Arial"/>
                <a:sym typeface="Arial"/>
              </a:rPr>
              <a:t>interpreter</a:t>
            </a:r>
            <a:r>
              <a:rPr lang="id" sz="1400" b="0" u="none" strike="noStrike" cap="none">
                <a:solidFill>
                  <a:schemeClr val="lt1"/>
                </a:solidFill>
                <a:latin typeface="Arial"/>
                <a:ea typeface="Arial"/>
                <a:cs typeface="Arial"/>
                <a:sym typeface="Arial"/>
              </a:rPr>
              <a:t>, yang dapat mengurangi siklus </a:t>
            </a:r>
            <a:r>
              <a:rPr lang="id" sz="1400" b="0" i="1" u="none" strike="noStrike" cap="none">
                <a:solidFill>
                  <a:schemeClr val="lt1"/>
                </a:solidFill>
                <a:latin typeface="Arial"/>
                <a:ea typeface="Arial"/>
                <a:cs typeface="Arial"/>
                <a:sym typeface="Arial"/>
              </a:rPr>
              <a:t>edit-test-debug </a:t>
            </a:r>
            <a:r>
              <a:rPr lang="id" sz="1400" b="0" u="none" strike="noStrike" cap="none">
                <a:solidFill>
                  <a:schemeClr val="lt1"/>
                </a:solidFill>
                <a:latin typeface="Arial"/>
                <a:ea typeface="Arial"/>
                <a:cs typeface="Arial"/>
                <a:sym typeface="Arial"/>
              </a:rPr>
              <a:t>karena tidak memerlukan langkah kompilasi</a:t>
            </a:r>
            <a:endParaRPr sz="1400" b="0" u="none" strike="noStrike" cap="none">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i="0">
                <a:solidFill>
                  <a:schemeClr val="lt1"/>
                </a:solidFill>
                <a:latin typeface="Arial"/>
                <a:ea typeface="Arial"/>
                <a:cs typeface="Arial"/>
                <a:sym typeface="Arial"/>
              </a:rPr>
              <a:t>Untuk menjalankan Python</a:t>
            </a:r>
            <a:r>
              <a:rPr lang="id" sz="1400">
                <a:solidFill>
                  <a:schemeClr val="lt1"/>
                </a:solidFill>
                <a:latin typeface="Arial"/>
                <a:ea typeface="Arial"/>
                <a:cs typeface="Arial"/>
                <a:sym typeface="Arial"/>
              </a:rPr>
              <a:t>, Anda memerlukan </a:t>
            </a:r>
            <a:r>
              <a:rPr lang="id" sz="1400" i="1">
                <a:solidFill>
                  <a:schemeClr val="lt1"/>
                </a:solidFill>
                <a:latin typeface="Arial"/>
                <a:ea typeface="Arial"/>
                <a:cs typeface="Arial"/>
                <a:sym typeface="Arial"/>
              </a:rPr>
              <a:t>runtime/interpreter environment </a:t>
            </a:r>
            <a:r>
              <a:rPr lang="id" sz="1400">
                <a:solidFill>
                  <a:schemeClr val="lt1"/>
                </a:solidFill>
                <a:latin typeface="Arial"/>
                <a:ea typeface="Arial"/>
                <a:cs typeface="Arial"/>
                <a:sym typeface="Arial"/>
              </a:rPr>
              <a:t>untuk mengeksekusi kode:</a:t>
            </a:r>
            <a:endParaRPr sz="1400"/>
          </a:p>
          <a:p>
            <a:pPr marL="914400" lvl="1" indent="-317500" algn="l" rtl="0">
              <a:lnSpc>
                <a:spcPct val="115000"/>
              </a:lnSpc>
              <a:spcBef>
                <a:spcPts val="0"/>
              </a:spcBef>
              <a:spcAft>
                <a:spcPts val="0"/>
              </a:spcAft>
              <a:buClr>
                <a:schemeClr val="lt1"/>
              </a:buClr>
              <a:buSzPts val="1400"/>
              <a:buChar char="○"/>
            </a:pPr>
            <a:r>
              <a:rPr lang="id" sz="1400" b="0" i="0" u="none" strike="noStrike" cap="none">
                <a:solidFill>
                  <a:schemeClr val="lt1"/>
                </a:solidFill>
                <a:latin typeface="Arial"/>
                <a:ea typeface="Arial"/>
                <a:cs typeface="Arial"/>
                <a:sym typeface="Arial"/>
              </a:rPr>
              <a:t>Mode interaktif: Setiap perintah yang Anda tulis akan langsung ditafsirkan dan segera dieksekusi sehingga bisa langsung melihat hasilnya 🡪 </a:t>
            </a:r>
            <a:r>
              <a:rPr lang="id" sz="1400" b="1" i="0" u="none" strike="noStrike" cap="none">
                <a:solidFill>
                  <a:schemeClr val="lt1"/>
                </a:solidFill>
                <a:latin typeface="Arial"/>
                <a:ea typeface="Arial"/>
                <a:cs typeface="Arial"/>
                <a:sym typeface="Arial"/>
              </a:rPr>
              <a:t>IPython</a:t>
            </a:r>
            <a:endParaRPr sz="1400" b="1" i="0" u="none" strike="noStrike" cap="none">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Mode skrip: Anda memasukkan satu set kode Python ke dalam format .py, program dijalankan baris demi baris</a:t>
            </a:r>
            <a:endParaRPr sz="1400" b="0" i="0" u="none" strike="noStrike" cap="none">
              <a:solidFill>
                <a:schemeClr val="lt1"/>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sz="1400" b="0" i="0" u="none" strike="noStrike" cap="none">
              <a:solidFill>
                <a:schemeClr val="lt1"/>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sz="1400">
              <a:solidFill>
                <a:schemeClr val="lt1"/>
              </a:solidFill>
              <a:latin typeface="Arial"/>
              <a:ea typeface="Arial"/>
              <a:cs typeface="Arial"/>
              <a:sym typeface="Arial"/>
            </a:endParaRPr>
          </a:p>
        </p:txBody>
      </p:sp>
      <p:sp>
        <p:nvSpPr>
          <p:cNvPr id="308" name="Google Shape;308;p47"/>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13</a:t>
            </a:fld>
            <a:endParaRPr/>
          </a:p>
        </p:txBody>
      </p:sp>
      <p:pic>
        <p:nvPicPr>
          <p:cNvPr id="309" name="Google Shape;309;p47"/>
          <p:cNvPicPr preferRelativeResize="0"/>
          <p:nvPr/>
        </p:nvPicPr>
        <p:blipFill rotWithShape="1">
          <a:blip r:embed="rId3">
            <a:alphaModFix/>
          </a:blip>
          <a:srcRect/>
          <a:stretch/>
        </p:blipFill>
        <p:spPr>
          <a:xfrm>
            <a:off x="3829200" y="3278977"/>
            <a:ext cx="1209725" cy="1003975"/>
          </a:xfrm>
          <a:prstGeom prst="rect">
            <a:avLst/>
          </a:prstGeom>
          <a:noFill/>
          <a:ln>
            <a:noFill/>
          </a:ln>
        </p:spPr>
      </p:pic>
      <p:sp>
        <p:nvSpPr>
          <p:cNvPr id="310" name="Google Shape;310;p47"/>
          <p:cNvSpPr txBox="1"/>
          <p:nvPr/>
        </p:nvSpPr>
        <p:spPr>
          <a:xfrm>
            <a:off x="3700899" y="4249057"/>
            <a:ext cx="1878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1" i="0" u="none" strike="noStrike" cap="none">
                <a:solidFill>
                  <a:schemeClr val="lt1"/>
                </a:solidFill>
                <a:latin typeface="Arial"/>
                <a:ea typeface="Arial"/>
                <a:cs typeface="Arial"/>
                <a:sym typeface="Arial"/>
              </a:rPr>
              <a:t>Python interpreter</a:t>
            </a:r>
            <a:endParaRPr sz="1400" b="0" i="0" u="none" strike="noStrike" cap="none">
              <a:solidFill>
                <a:srgbClr val="000000"/>
              </a:solidFill>
              <a:latin typeface="Arial"/>
              <a:ea typeface="Arial"/>
              <a:cs typeface="Arial"/>
              <a:sym typeface="Arial"/>
            </a:endParaRPr>
          </a:p>
        </p:txBody>
      </p:sp>
      <p:sp>
        <p:nvSpPr>
          <p:cNvPr id="311" name="Google Shape;311;p47"/>
          <p:cNvSpPr/>
          <p:nvPr/>
        </p:nvSpPr>
        <p:spPr>
          <a:xfrm>
            <a:off x="6642425" y="3325575"/>
            <a:ext cx="1093500" cy="920293"/>
          </a:xfrm>
          <a:custGeom>
            <a:avLst/>
            <a:gdLst/>
            <a:ahLst/>
            <a:cxnLst/>
            <a:rect l="l" t="t" r="r" b="b"/>
            <a:pathLst>
              <a:path w="3240000" h="2574247" extrusionOk="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2" name="Google Shape;312;p47"/>
          <p:cNvSpPr/>
          <p:nvPr/>
        </p:nvSpPr>
        <p:spPr>
          <a:xfrm>
            <a:off x="1225233" y="3447654"/>
            <a:ext cx="648000" cy="815709"/>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EB4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3" name="Google Shape;313;p47"/>
          <p:cNvSpPr/>
          <p:nvPr/>
        </p:nvSpPr>
        <p:spPr>
          <a:xfrm>
            <a:off x="2773863" y="3639106"/>
            <a:ext cx="385200" cy="307800"/>
          </a:xfrm>
          <a:prstGeom prst="rightArrow">
            <a:avLst>
              <a:gd name="adj1" fmla="val 50000"/>
              <a:gd name="adj2" fmla="val 50000"/>
            </a:avLst>
          </a:prstGeom>
          <a:solidFill>
            <a:srgbClr val="ABE1DC"/>
          </a:solidFill>
          <a:ln w="12700" cap="flat" cmpd="sng">
            <a:solidFill>
              <a:srgbClr val="ABE1D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4" name="Google Shape;314;p47"/>
          <p:cNvSpPr/>
          <p:nvPr/>
        </p:nvSpPr>
        <p:spPr>
          <a:xfrm>
            <a:off x="5735243" y="3631817"/>
            <a:ext cx="385200" cy="307800"/>
          </a:xfrm>
          <a:prstGeom prst="rightArrow">
            <a:avLst>
              <a:gd name="adj1" fmla="val 50000"/>
              <a:gd name="adj2" fmla="val 50000"/>
            </a:avLst>
          </a:prstGeom>
          <a:solidFill>
            <a:srgbClr val="ABE1DC"/>
          </a:solidFill>
          <a:ln w="12700" cap="flat" cmpd="sng">
            <a:solidFill>
              <a:srgbClr val="ABE1D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47"/>
          <p:cNvSpPr/>
          <p:nvPr/>
        </p:nvSpPr>
        <p:spPr>
          <a:xfrm>
            <a:off x="1611587" y="3946906"/>
            <a:ext cx="504000" cy="50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chemeClr val="lt1"/>
              </a:solidFill>
              <a:latin typeface="Arial"/>
              <a:ea typeface="Arial"/>
              <a:cs typeface="Arial"/>
              <a:sym typeface="Arial"/>
            </a:endParaRPr>
          </a:p>
        </p:txBody>
      </p:sp>
      <p:sp>
        <p:nvSpPr>
          <p:cNvPr id="316" name="Google Shape;316;p47"/>
          <p:cNvSpPr txBox="1"/>
          <p:nvPr/>
        </p:nvSpPr>
        <p:spPr>
          <a:xfrm>
            <a:off x="1611563" y="4044539"/>
            <a:ext cx="755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chemeClr val="lt1"/>
                </a:solidFill>
                <a:latin typeface="Arial"/>
                <a:ea typeface="Arial"/>
                <a:cs typeface="Arial"/>
                <a:sym typeface="Arial"/>
              </a:rPr>
              <a:t>.py</a:t>
            </a:r>
            <a:endParaRPr sz="1400" b="0" i="0" u="none" strike="noStrike" cap="none">
              <a:solidFill>
                <a:schemeClr val="lt1"/>
              </a:solidFill>
              <a:latin typeface="Arial"/>
              <a:ea typeface="Arial"/>
              <a:cs typeface="Arial"/>
              <a:sym typeface="Arial"/>
            </a:endParaRPr>
          </a:p>
        </p:txBody>
      </p:sp>
      <p:sp>
        <p:nvSpPr>
          <p:cNvPr id="317" name="Google Shape;317;p47"/>
          <p:cNvSpPr txBox="1"/>
          <p:nvPr/>
        </p:nvSpPr>
        <p:spPr>
          <a:xfrm>
            <a:off x="6816775" y="3485225"/>
            <a:ext cx="831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O</a:t>
            </a:r>
            <a:r>
              <a:rPr lang="id" sz="1400" b="0" i="0" u="none" strike="noStrike" cap="none">
                <a:solidFill>
                  <a:schemeClr val="lt1"/>
                </a:solidFill>
                <a:latin typeface="Arial"/>
                <a:ea typeface="Arial"/>
                <a:cs typeface="Arial"/>
                <a:sym typeface="Arial"/>
              </a:rPr>
              <a:t>utput</a:t>
            </a:r>
            <a:endParaRPr sz="1400" b="0" i="0" u="none" strike="noStrike" cap="none">
              <a:solidFill>
                <a:srgbClr val="000000"/>
              </a:solidFill>
              <a:latin typeface="Arial"/>
              <a:ea typeface="Arial"/>
              <a:cs typeface="Arial"/>
              <a:sym typeface="Arial"/>
            </a:endParaRPr>
          </a:p>
        </p:txBody>
      </p:sp>
      <p:cxnSp>
        <p:nvCxnSpPr>
          <p:cNvPr id="318" name="Google Shape;318;p47"/>
          <p:cNvCxnSpPr/>
          <p:nvPr/>
        </p:nvCxnSpPr>
        <p:spPr>
          <a:xfrm>
            <a:off x="505200" y="1017725"/>
            <a:ext cx="27063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Konsep IPython: REPL </a:t>
            </a:r>
            <a:r>
              <a:rPr lang="id" sz="2800" b="1" i="1" u="none" strike="noStrike" cap="none"/>
              <a:t>Environment</a:t>
            </a:r>
            <a:endParaRPr/>
          </a:p>
        </p:txBody>
      </p:sp>
      <p:sp>
        <p:nvSpPr>
          <p:cNvPr id="324" name="Google Shape;324;p48"/>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14</a:t>
            </a:fld>
            <a:endParaRPr/>
          </a:p>
        </p:txBody>
      </p:sp>
      <p:grpSp>
        <p:nvGrpSpPr>
          <p:cNvPr id="325" name="Google Shape;325;p48"/>
          <p:cNvGrpSpPr/>
          <p:nvPr/>
        </p:nvGrpSpPr>
        <p:grpSpPr>
          <a:xfrm>
            <a:off x="563571" y="1104902"/>
            <a:ext cx="1259728" cy="694559"/>
            <a:chOff x="2400" y="1968"/>
            <a:chExt cx="784" cy="395"/>
          </a:xfrm>
        </p:grpSpPr>
        <p:sp>
          <p:nvSpPr>
            <p:cNvPr id="326" name="Google Shape;326;p48"/>
            <p:cNvSpPr/>
            <p:nvPr/>
          </p:nvSpPr>
          <p:spPr>
            <a:xfrm>
              <a:off x="2400" y="1968"/>
              <a:ext cx="784" cy="395"/>
            </a:xfrm>
            <a:custGeom>
              <a:avLst/>
              <a:gdLst/>
              <a:ahLst/>
              <a:cxnLst/>
              <a:rect l="l" t="t" r="r" b="b"/>
              <a:pathLst>
                <a:path w="1152" h="576" extrusionOk="0">
                  <a:moveTo>
                    <a:pt x="0" y="0"/>
                  </a:moveTo>
                  <a:lnTo>
                    <a:pt x="1048" y="0"/>
                  </a:lnTo>
                  <a:lnTo>
                    <a:pt x="1152" y="288"/>
                  </a:lnTo>
                  <a:lnTo>
                    <a:pt x="1048" y="576"/>
                  </a:lnTo>
                  <a:lnTo>
                    <a:pt x="0" y="576"/>
                  </a:lnTo>
                  <a:lnTo>
                    <a:pt x="0" y="288"/>
                  </a:lnTo>
                  <a:lnTo>
                    <a:pt x="0" y="0"/>
                  </a:lnTo>
                  <a:close/>
                </a:path>
              </a:pathLst>
            </a:custGeom>
            <a:solidFill>
              <a:srgbClr val="FFFFFF"/>
            </a:solidFill>
            <a:ln w="9525" cap="flat" cmpd="sng">
              <a:solidFill>
                <a:srgbClr val="000000"/>
              </a:solidFill>
              <a:prstDash val="solid"/>
              <a:round/>
              <a:headEnd type="none" w="sm" len="sm"/>
              <a:tailEnd type="none" w="sm" len="sm"/>
            </a:ln>
            <a:effectLst>
              <a:outerShdw dist="35921"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327" name="Google Shape;327;p48"/>
            <p:cNvSpPr/>
            <p:nvPr/>
          </p:nvSpPr>
          <p:spPr>
            <a:xfrm>
              <a:off x="2440" y="2000"/>
              <a:ext cx="700" cy="363"/>
            </a:xfrm>
            <a:prstGeom prst="rect">
              <a:avLst/>
            </a:prstGeom>
            <a:noFill/>
            <a:ln>
              <a:noFill/>
            </a:ln>
          </p:spPr>
          <p:txBody>
            <a:bodyPr spcFirstLastPara="1" wrap="square" lIns="3800" tIns="0" rIns="3800" bIns="0" anchor="ctr" anchorCtr="0">
              <a:noAutofit/>
            </a:bodyPr>
            <a:lstStyle/>
            <a:p>
              <a:pPr marL="0" marR="0" lvl="0" indent="0" algn="ctr" rtl="0">
                <a:lnSpc>
                  <a:spcPct val="100000"/>
                </a:lnSpc>
                <a:spcBef>
                  <a:spcPts val="0"/>
                </a:spcBef>
                <a:spcAft>
                  <a:spcPts val="0"/>
                </a:spcAft>
                <a:buClr>
                  <a:srgbClr val="FF0000"/>
                </a:buClr>
                <a:buSzPts val="2400"/>
                <a:buFont typeface="Arial"/>
                <a:buNone/>
              </a:pPr>
              <a:r>
                <a:rPr lang="id" sz="2000" b="1" i="0" u="none" strike="noStrike" cap="none">
                  <a:solidFill>
                    <a:srgbClr val="FF0000"/>
                  </a:solidFill>
                  <a:latin typeface="Arial"/>
                  <a:ea typeface="Arial"/>
                  <a:cs typeface="Arial"/>
                  <a:sym typeface="Arial"/>
                </a:rPr>
                <a:t>R</a:t>
              </a:r>
              <a:r>
                <a:rPr lang="id" sz="1600" b="1" i="0" u="none" strike="noStrike" cap="none">
                  <a:solidFill>
                    <a:srgbClr val="000000"/>
                  </a:solidFill>
                  <a:latin typeface="Arial"/>
                  <a:ea typeface="Arial"/>
                  <a:cs typeface="Arial"/>
                  <a:sym typeface="Arial"/>
                </a:rPr>
                <a:t>ead</a:t>
              </a:r>
              <a:endParaRPr sz="1400" b="0" i="0" u="none" strike="noStrike" cap="none">
                <a:solidFill>
                  <a:srgbClr val="000000"/>
                </a:solidFill>
                <a:latin typeface="Arial"/>
                <a:ea typeface="Arial"/>
                <a:cs typeface="Arial"/>
                <a:sym typeface="Arial"/>
              </a:endParaRPr>
            </a:p>
          </p:txBody>
        </p:sp>
      </p:grpSp>
      <p:sp>
        <p:nvSpPr>
          <p:cNvPr id="328" name="Google Shape;328;p48"/>
          <p:cNvSpPr/>
          <p:nvPr/>
        </p:nvSpPr>
        <p:spPr>
          <a:xfrm>
            <a:off x="2119313" y="1358077"/>
            <a:ext cx="5089525" cy="244475"/>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rgbClr val="000000"/>
              </a:buClr>
              <a:buSzPts val="1920"/>
              <a:buFont typeface="Arial"/>
              <a:buChar char="•"/>
            </a:pPr>
            <a:r>
              <a:rPr lang="id" sz="1600" b="0" i="0" u="none" strike="noStrike" cap="none">
                <a:solidFill>
                  <a:srgbClr val="000000"/>
                </a:solidFill>
                <a:latin typeface="Arial"/>
                <a:ea typeface="Arial"/>
                <a:cs typeface="Arial"/>
                <a:sym typeface="Arial"/>
              </a:rPr>
              <a:t>Proses membaca code</a:t>
            </a:r>
            <a:endParaRPr sz="1400" b="0" i="0" u="none" strike="noStrike" cap="none">
              <a:solidFill>
                <a:srgbClr val="000000"/>
              </a:solidFill>
              <a:latin typeface="Arial"/>
              <a:ea typeface="Arial"/>
              <a:cs typeface="Arial"/>
              <a:sym typeface="Arial"/>
            </a:endParaRPr>
          </a:p>
        </p:txBody>
      </p:sp>
      <p:grpSp>
        <p:nvGrpSpPr>
          <p:cNvPr id="329" name="Google Shape;329;p48"/>
          <p:cNvGrpSpPr/>
          <p:nvPr/>
        </p:nvGrpSpPr>
        <p:grpSpPr>
          <a:xfrm>
            <a:off x="563571" y="2074100"/>
            <a:ext cx="1259728" cy="694559"/>
            <a:chOff x="2400" y="1968"/>
            <a:chExt cx="784" cy="395"/>
          </a:xfrm>
        </p:grpSpPr>
        <p:sp>
          <p:nvSpPr>
            <p:cNvPr id="330" name="Google Shape;330;p48"/>
            <p:cNvSpPr/>
            <p:nvPr/>
          </p:nvSpPr>
          <p:spPr>
            <a:xfrm>
              <a:off x="2400" y="1968"/>
              <a:ext cx="784" cy="395"/>
            </a:xfrm>
            <a:custGeom>
              <a:avLst/>
              <a:gdLst/>
              <a:ahLst/>
              <a:cxnLst/>
              <a:rect l="l" t="t" r="r" b="b"/>
              <a:pathLst>
                <a:path w="1152" h="576" extrusionOk="0">
                  <a:moveTo>
                    <a:pt x="0" y="0"/>
                  </a:moveTo>
                  <a:lnTo>
                    <a:pt x="1048" y="0"/>
                  </a:lnTo>
                  <a:lnTo>
                    <a:pt x="1152" y="288"/>
                  </a:lnTo>
                  <a:lnTo>
                    <a:pt x="1048" y="576"/>
                  </a:lnTo>
                  <a:lnTo>
                    <a:pt x="0" y="576"/>
                  </a:lnTo>
                  <a:lnTo>
                    <a:pt x="0" y="288"/>
                  </a:lnTo>
                  <a:lnTo>
                    <a:pt x="0" y="0"/>
                  </a:lnTo>
                  <a:close/>
                </a:path>
              </a:pathLst>
            </a:custGeom>
            <a:solidFill>
              <a:srgbClr val="FFFFFF"/>
            </a:solidFill>
            <a:ln w="9525" cap="flat" cmpd="sng">
              <a:solidFill>
                <a:srgbClr val="000000"/>
              </a:solidFill>
              <a:prstDash val="solid"/>
              <a:round/>
              <a:headEnd type="none" w="sm" len="sm"/>
              <a:tailEnd type="none" w="sm" len="sm"/>
            </a:ln>
            <a:effectLst>
              <a:outerShdw dist="35921"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331" name="Google Shape;331;p48"/>
            <p:cNvSpPr/>
            <p:nvPr/>
          </p:nvSpPr>
          <p:spPr>
            <a:xfrm>
              <a:off x="2440" y="2000"/>
              <a:ext cx="700" cy="363"/>
            </a:xfrm>
            <a:prstGeom prst="rect">
              <a:avLst/>
            </a:prstGeom>
            <a:noFill/>
            <a:ln>
              <a:noFill/>
            </a:ln>
          </p:spPr>
          <p:txBody>
            <a:bodyPr spcFirstLastPara="1" wrap="square" lIns="3800" tIns="0" rIns="3800" bIns="0" anchor="ctr" anchorCtr="0">
              <a:noAutofit/>
            </a:bodyPr>
            <a:lstStyle/>
            <a:p>
              <a:pPr marL="0" marR="0" lvl="0" indent="0" algn="ctr" rtl="0">
                <a:lnSpc>
                  <a:spcPct val="100000"/>
                </a:lnSpc>
                <a:spcBef>
                  <a:spcPts val="0"/>
                </a:spcBef>
                <a:spcAft>
                  <a:spcPts val="0"/>
                </a:spcAft>
                <a:buClr>
                  <a:srgbClr val="FF0000"/>
                </a:buClr>
                <a:buSzPts val="2400"/>
                <a:buFont typeface="Arial"/>
                <a:buNone/>
              </a:pPr>
              <a:r>
                <a:rPr lang="id" sz="2000" b="1" i="0" u="none" strike="noStrike" cap="none">
                  <a:solidFill>
                    <a:srgbClr val="FF0000"/>
                  </a:solidFill>
                  <a:latin typeface="Arial"/>
                  <a:ea typeface="Arial"/>
                  <a:cs typeface="Arial"/>
                  <a:sym typeface="Arial"/>
                </a:rPr>
                <a:t>E</a:t>
              </a:r>
              <a:r>
                <a:rPr lang="id" sz="1600" b="1" i="0" u="none" strike="noStrike" cap="none">
                  <a:solidFill>
                    <a:srgbClr val="000000"/>
                  </a:solidFill>
                  <a:latin typeface="Arial"/>
                  <a:ea typeface="Arial"/>
                  <a:cs typeface="Arial"/>
                  <a:sym typeface="Arial"/>
                </a:rPr>
                <a:t>val</a:t>
              </a:r>
              <a:endParaRPr sz="1400" b="0" i="0" u="none" strike="noStrike" cap="none">
                <a:solidFill>
                  <a:srgbClr val="000000"/>
                </a:solidFill>
                <a:latin typeface="Arial"/>
                <a:ea typeface="Arial"/>
                <a:cs typeface="Arial"/>
                <a:sym typeface="Arial"/>
              </a:endParaRPr>
            </a:p>
          </p:txBody>
        </p:sp>
      </p:grpSp>
      <p:sp>
        <p:nvSpPr>
          <p:cNvPr id="332" name="Google Shape;332;p48"/>
          <p:cNvSpPr/>
          <p:nvPr/>
        </p:nvSpPr>
        <p:spPr>
          <a:xfrm>
            <a:off x="2119313" y="2162175"/>
            <a:ext cx="2338387" cy="492443"/>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rgbClr val="000000"/>
              </a:buClr>
              <a:buSzPts val="1920"/>
              <a:buFont typeface="Arial"/>
              <a:buChar char="•"/>
            </a:pPr>
            <a:r>
              <a:rPr lang="id" sz="1600" b="0" i="0" u="none" strike="noStrike" cap="none">
                <a:solidFill>
                  <a:srgbClr val="000000"/>
                </a:solidFill>
                <a:latin typeface="Arial"/>
                <a:ea typeface="Arial"/>
                <a:cs typeface="Arial"/>
                <a:sym typeface="Arial"/>
              </a:rPr>
              <a:t>Proses evaluasi (eksekusi) code</a:t>
            </a:r>
            <a:endParaRPr sz="1400" b="0" i="0" u="none" strike="noStrike" cap="none">
              <a:solidFill>
                <a:srgbClr val="000000"/>
              </a:solidFill>
              <a:latin typeface="Arial"/>
              <a:ea typeface="Arial"/>
              <a:cs typeface="Arial"/>
              <a:sym typeface="Arial"/>
            </a:endParaRPr>
          </a:p>
        </p:txBody>
      </p:sp>
      <p:grpSp>
        <p:nvGrpSpPr>
          <p:cNvPr id="333" name="Google Shape;333;p48"/>
          <p:cNvGrpSpPr/>
          <p:nvPr/>
        </p:nvGrpSpPr>
        <p:grpSpPr>
          <a:xfrm>
            <a:off x="563571" y="3043299"/>
            <a:ext cx="1259728" cy="694559"/>
            <a:chOff x="2400" y="1968"/>
            <a:chExt cx="784" cy="395"/>
          </a:xfrm>
        </p:grpSpPr>
        <p:sp>
          <p:nvSpPr>
            <p:cNvPr id="334" name="Google Shape;334;p48"/>
            <p:cNvSpPr/>
            <p:nvPr/>
          </p:nvSpPr>
          <p:spPr>
            <a:xfrm>
              <a:off x="2400" y="1968"/>
              <a:ext cx="784" cy="395"/>
            </a:xfrm>
            <a:custGeom>
              <a:avLst/>
              <a:gdLst/>
              <a:ahLst/>
              <a:cxnLst/>
              <a:rect l="l" t="t" r="r" b="b"/>
              <a:pathLst>
                <a:path w="1152" h="576" extrusionOk="0">
                  <a:moveTo>
                    <a:pt x="0" y="0"/>
                  </a:moveTo>
                  <a:lnTo>
                    <a:pt x="1048" y="0"/>
                  </a:lnTo>
                  <a:lnTo>
                    <a:pt x="1152" y="288"/>
                  </a:lnTo>
                  <a:lnTo>
                    <a:pt x="1048" y="576"/>
                  </a:lnTo>
                  <a:lnTo>
                    <a:pt x="0" y="576"/>
                  </a:lnTo>
                  <a:lnTo>
                    <a:pt x="0" y="288"/>
                  </a:lnTo>
                  <a:lnTo>
                    <a:pt x="0" y="0"/>
                  </a:lnTo>
                  <a:close/>
                </a:path>
              </a:pathLst>
            </a:custGeom>
            <a:solidFill>
              <a:srgbClr val="FFFFFF"/>
            </a:solidFill>
            <a:ln w="9525" cap="flat" cmpd="sng">
              <a:solidFill>
                <a:srgbClr val="000000"/>
              </a:solidFill>
              <a:prstDash val="solid"/>
              <a:round/>
              <a:headEnd type="none" w="sm" len="sm"/>
              <a:tailEnd type="none" w="sm" len="sm"/>
            </a:ln>
            <a:effectLst>
              <a:outerShdw dist="35921"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335" name="Google Shape;335;p48"/>
            <p:cNvSpPr/>
            <p:nvPr/>
          </p:nvSpPr>
          <p:spPr>
            <a:xfrm>
              <a:off x="2440" y="2000"/>
              <a:ext cx="700" cy="363"/>
            </a:xfrm>
            <a:prstGeom prst="rect">
              <a:avLst/>
            </a:prstGeom>
            <a:noFill/>
            <a:ln>
              <a:noFill/>
            </a:ln>
          </p:spPr>
          <p:txBody>
            <a:bodyPr spcFirstLastPara="1" wrap="square" lIns="3800" tIns="0" rIns="3800" bIns="0" anchor="ctr" anchorCtr="0">
              <a:noAutofit/>
            </a:bodyPr>
            <a:lstStyle/>
            <a:p>
              <a:pPr marL="0" marR="0" lvl="0" indent="0" algn="ctr" rtl="0">
                <a:lnSpc>
                  <a:spcPct val="100000"/>
                </a:lnSpc>
                <a:spcBef>
                  <a:spcPts val="0"/>
                </a:spcBef>
                <a:spcAft>
                  <a:spcPts val="0"/>
                </a:spcAft>
                <a:buClr>
                  <a:srgbClr val="FF0000"/>
                </a:buClr>
                <a:buSzPts val="2400"/>
                <a:buFont typeface="Arial"/>
                <a:buNone/>
              </a:pPr>
              <a:r>
                <a:rPr lang="id" sz="2000" b="1" i="0" u="none" strike="noStrike" cap="none">
                  <a:solidFill>
                    <a:srgbClr val="FF0000"/>
                  </a:solidFill>
                  <a:latin typeface="Arial"/>
                  <a:ea typeface="Arial"/>
                  <a:cs typeface="Arial"/>
                  <a:sym typeface="Arial"/>
                </a:rPr>
                <a:t>P</a:t>
              </a:r>
              <a:r>
                <a:rPr lang="id" sz="1600" b="1" i="0" u="none" strike="noStrike" cap="none">
                  <a:solidFill>
                    <a:srgbClr val="000000"/>
                  </a:solidFill>
                  <a:latin typeface="Arial"/>
                  <a:ea typeface="Arial"/>
                  <a:cs typeface="Arial"/>
                  <a:sym typeface="Arial"/>
                </a:rPr>
                <a:t>rint</a:t>
              </a:r>
              <a:endParaRPr sz="1400" b="0" i="0" u="none" strike="noStrike" cap="none">
                <a:solidFill>
                  <a:srgbClr val="000000"/>
                </a:solidFill>
                <a:latin typeface="Arial"/>
                <a:ea typeface="Arial"/>
                <a:cs typeface="Arial"/>
                <a:sym typeface="Arial"/>
              </a:endParaRPr>
            </a:p>
          </p:txBody>
        </p:sp>
      </p:grpSp>
      <p:sp>
        <p:nvSpPr>
          <p:cNvPr id="336" name="Google Shape;336;p48"/>
          <p:cNvSpPr/>
          <p:nvPr/>
        </p:nvSpPr>
        <p:spPr>
          <a:xfrm>
            <a:off x="2119313" y="3144074"/>
            <a:ext cx="2338387" cy="492443"/>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rgbClr val="000000"/>
              </a:buClr>
              <a:buSzPts val="1920"/>
              <a:buFont typeface="Arial"/>
              <a:buChar char="•"/>
            </a:pPr>
            <a:r>
              <a:rPr lang="id" sz="1600" b="0" i="0" u="none" strike="noStrike" cap="none">
                <a:solidFill>
                  <a:srgbClr val="000000"/>
                </a:solidFill>
                <a:latin typeface="Arial"/>
                <a:ea typeface="Arial"/>
                <a:cs typeface="Arial"/>
                <a:sym typeface="Arial"/>
              </a:rPr>
              <a:t>Proses menampilkan hasil </a:t>
            </a:r>
            <a:r>
              <a:rPr lang="id" sz="1600" b="0" i="1" u="none" strike="noStrike" cap="none">
                <a:solidFill>
                  <a:srgbClr val="000000"/>
                </a:solidFill>
                <a:latin typeface="Arial"/>
                <a:ea typeface="Arial"/>
                <a:cs typeface="Arial"/>
                <a:sym typeface="Arial"/>
              </a:rPr>
              <a:t>(output)</a:t>
            </a:r>
            <a:endParaRPr sz="1400" b="0" i="0" u="none" strike="noStrike" cap="none">
              <a:solidFill>
                <a:srgbClr val="000000"/>
              </a:solidFill>
              <a:latin typeface="Arial"/>
              <a:ea typeface="Arial"/>
              <a:cs typeface="Arial"/>
              <a:sym typeface="Arial"/>
            </a:endParaRPr>
          </a:p>
        </p:txBody>
      </p:sp>
      <p:grpSp>
        <p:nvGrpSpPr>
          <p:cNvPr id="337" name="Google Shape;337;p48"/>
          <p:cNvGrpSpPr/>
          <p:nvPr/>
        </p:nvGrpSpPr>
        <p:grpSpPr>
          <a:xfrm>
            <a:off x="563571" y="4013761"/>
            <a:ext cx="1259728" cy="694559"/>
            <a:chOff x="2400" y="1968"/>
            <a:chExt cx="784" cy="395"/>
          </a:xfrm>
        </p:grpSpPr>
        <p:sp>
          <p:nvSpPr>
            <p:cNvPr id="338" name="Google Shape;338;p48"/>
            <p:cNvSpPr/>
            <p:nvPr/>
          </p:nvSpPr>
          <p:spPr>
            <a:xfrm>
              <a:off x="2400" y="1968"/>
              <a:ext cx="784" cy="395"/>
            </a:xfrm>
            <a:custGeom>
              <a:avLst/>
              <a:gdLst/>
              <a:ahLst/>
              <a:cxnLst/>
              <a:rect l="l" t="t" r="r" b="b"/>
              <a:pathLst>
                <a:path w="1152" h="576" extrusionOk="0">
                  <a:moveTo>
                    <a:pt x="0" y="0"/>
                  </a:moveTo>
                  <a:lnTo>
                    <a:pt x="1048" y="0"/>
                  </a:lnTo>
                  <a:lnTo>
                    <a:pt x="1152" y="288"/>
                  </a:lnTo>
                  <a:lnTo>
                    <a:pt x="1048" y="576"/>
                  </a:lnTo>
                  <a:lnTo>
                    <a:pt x="0" y="576"/>
                  </a:lnTo>
                  <a:lnTo>
                    <a:pt x="0" y="288"/>
                  </a:lnTo>
                  <a:lnTo>
                    <a:pt x="0" y="0"/>
                  </a:lnTo>
                  <a:close/>
                </a:path>
              </a:pathLst>
            </a:custGeom>
            <a:solidFill>
              <a:srgbClr val="FFFFFF"/>
            </a:solidFill>
            <a:ln w="9525" cap="flat" cmpd="sng">
              <a:solidFill>
                <a:srgbClr val="000000"/>
              </a:solidFill>
              <a:prstDash val="solid"/>
              <a:round/>
              <a:headEnd type="none" w="sm" len="sm"/>
              <a:tailEnd type="none" w="sm" len="sm"/>
            </a:ln>
            <a:effectLst>
              <a:outerShdw dist="35921"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339" name="Google Shape;339;p48"/>
            <p:cNvSpPr/>
            <p:nvPr/>
          </p:nvSpPr>
          <p:spPr>
            <a:xfrm>
              <a:off x="2440" y="2000"/>
              <a:ext cx="700" cy="363"/>
            </a:xfrm>
            <a:prstGeom prst="rect">
              <a:avLst/>
            </a:prstGeom>
            <a:noFill/>
            <a:ln>
              <a:noFill/>
            </a:ln>
          </p:spPr>
          <p:txBody>
            <a:bodyPr spcFirstLastPara="1" wrap="square" lIns="3800" tIns="0" rIns="3800" bIns="0" anchor="ctr" anchorCtr="0">
              <a:noAutofit/>
            </a:bodyPr>
            <a:lstStyle/>
            <a:p>
              <a:pPr marL="0" marR="0" lvl="0" indent="0" algn="ctr" rtl="0">
                <a:lnSpc>
                  <a:spcPct val="100000"/>
                </a:lnSpc>
                <a:spcBef>
                  <a:spcPts val="0"/>
                </a:spcBef>
                <a:spcAft>
                  <a:spcPts val="0"/>
                </a:spcAft>
                <a:buClr>
                  <a:srgbClr val="FF0000"/>
                </a:buClr>
                <a:buSzPts val="2400"/>
                <a:buFont typeface="Arial"/>
                <a:buNone/>
              </a:pPr>
              <a:r>
                <a:rPr lang="id" sz="2000" b="1" i="0" u="none" strike="noStrike" cap="none">
                  <a:solidFill>
                    <a:srgbClr val="FF0000"/>
                  </a:solidFill>
                  <a:latin typeface="Arial"/>
                  <a:ea typeface="Arial"/>
                  <a:cs typeface="Arial"/>
                  <a:sym typeface="Arial"/>
                </a:rPr>
                <a:t>L</a:t>
              </a:r>
              <a:r>
                <a:rPr lang="id" sz="1600" b="1" i="0" u="none" strike="noStrike" cap="none">
                  <a:solidFill>
                    <a:srgbClr val="000000"/>
                  </a:solidFill>
                  <a:latin typeface="Arial"/>
                  <a:ea typeface="Arial"/>
                  <a:cs typeface="Arial"/>
                  <a:sym typeface="Arial"/>
                </a:rPr>
                <a:t>oop</a:t>
              </a:r>
              <a:endParaRPr sz="1400" b="0" i="0" u="none" strike="noStrike" cap="none">
                <a:solidFill>
                  <a:srgbClr val="000000"/>
                </a:solidFill>
                <a:latin typeface="Arial"/>
                <a:ea typeface="Arial"/>
                <a:cs typeface="Arial"/>
                <a:sym typeface="Arial"/>
              </a:endParaRPr>
            </a:p>
          </p:txBody>
        </p:sp>
      </p:grpSp>
      <p:sp>
        <p:nvSpPr>
          <p:cNvPr id="340" name="Google Shape;340;p48"/>
          <p:cNvSpPr/>
          <p:nvPr/>
        </p:nvSpPr>
        <p:spPr>
          <a:xfrm>
            <a:off x="2119313" y="4266936"/>
            <a:ext cx="5089525" cy="244475"/>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rgbClr val="000000"/>
              </a:buClr>
              <a:buSzPts val="1920"/>
              <a:buFont typeface="Arial"/>
              <a:buChar char="•"/>
            </a:pPr>
            <a:r>
              <a:rPr lang="id" sz="1600" b="0" i="0" u="none" strike="noStrike" cap="none">
                <a:solidFill>
                  <a:srgbClr val="000000"/>
                </a:solidFill>
                <a:latin typeface="Arial"/>
                <a:ea typeface="Arial"/>
                <a:cs typeface="Arial"/>
                <a:sym typeface="Arial"/>
              </a:rPr>
              <a:t>Pengulangan proses R-E-P</a:t>
            </a:r>
            <a:endParaRPr sz="1400" b="0" i="0" u="none" strike="noStrike" cap="none">
              <a:solidFill>
                <a:srgbClr val="000000"/>
              </a:solidFill>
              <a:latin typeface="Arial"/>
              <a:ea typeface="Arial"/>
              <a:cs typeface="Arial"/>
              <a:sym typeface="Arial"/>
            </a:endParaRPr>
          </a:p>
        </p:txBody>
      </p:sp>
      <p:pic>
        <p:nvPicPr>
          <p:cNvPr id="341" name="Google Shape;341;p48"/>
          <p:cNvPicPr preferRelativeResize="0"/>
          <p:nvPr/>
        </p:nvPicPr>
        <p:blipFill rotWithShape="1">
          <a:blip r:embed="rId3">
            <a:alphaModFix/>
          </a:blip>
          <a:srcRect/>
          <a:stretch/>
        </p:blipFill>
        <p:spPr>
          <a:xfrm>
            <a:off x="4969974" y="1395675"/>
            <a:ext cx="3992475" cy="2612576"/>
          </a:xfrm>
          <a:prstGeom prst="rect">
            <a:avLst/>
          </a:prstGeom>
          <a:noFill/>
          <a:ln>
            <a:noFill/>
          </a:ln>
        </p:spPr>
      </p:pic>
      <p:cxnSp>
        <p:nvCxnSpPr>
          <p:cNvPr id="342" name="Google Shape;342;p48"/>
          <p:cNvCxnSpPr/>
          <p:nvPr/>
        </p:nvCxnSpPr>
        <p:spPr>
          <a:xfrm>
            <a:off x="505200" y="1017725"/>
            <a:ext cx="6190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Pilihan </a:t>
            </a:r>
            <a:r>
              <a:rPr lang="id" sz="2800" b="1" i="1" u="none" strike="noStrike" cap="none"/>
              <a:t>Development Environment</a:t>
            </a:r>
            <a:endParaRPr/>
          </a:p>
        </p:txBody>
      </p:sp>
      <p:sp>
        <p:nvSpPr>
          <p:cNvPr id="348" name="Google Shape;348;p49"/>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p>
            <a:pPr marL="114300" lvl="0" indent="0" algn="l" rtl="0">
              <a:lnSpc>
                <a:spcPct val="115000"/>
              </a:lnSpc>
              <a:spcBef>
                <a:spcPts val="0"/>
              </a:spcBef>
              <a:spcAft>
                <a:spcPts val="0"/>
              </a:spcAft>
              <a:buClr>
                <a:schemeClr val="lt1"/>
              </a:buClr>
              <a:buSzPts val="1800"/>
              <a:buNone/>
            </a:pPr>
            <a:r>
              <a:rPr lang="id" sz="1400" b="0" i="0" u="none" strike="noStrike" cap="none">
                <a:solidFill>
                  <a:schemeClr val="lt1"/>
                </a:solidFill>
                <a:latin typeface="Arial"/>
                <a:ea typeface="Arial"/>
                <a:cs typeface="Arial"/>
                <a:sym typeface="Arial"/>
              </a:rPr>
              <a:t>Pilih </a:t>
            </a:r>
            <a:r>
              <a:rPr lang="id" sz="1400" b="0" i="1" u="none" strike="noStrike" cap="none">
                <a:solidFill>
                  <a:schemeClr val="lt1"/>
                </a:solidFill>
                <a:latin typeface="Arial"/>
                <a:ea typeface="Arial"/>
                <a:cs typeface="Arial"/>
                <a:sym typeface="Arial"/>
              </a:rPr>
              <a:t>Development Environment </a:t>
            </a:r>
            <a:r>
              <a:rPr lang="id" sz="1400">
                <a:solidFill>
                  <a:schemeClr val="lt1"/>
                </a:solidFill>
                <a:latin typeface="Arial"/>
                <a:ea typeface="Arial"/>
                <a:cs typeface="Arial"/>
                <a:sym typeface="Arial"/>
              </a:rPr>
              <a:t>yang </a:t>
            </a:r>
            <a:r>
              <a:rPr lang="id" sz="1400" b="0" i="0" u="none" strike="noStrike" cap="none">
                <a:solidFill>
                  <a:schemeClr val="lt1"/>
                </a:solidFill>
                <a:latin typeface="Arial"/>
                <a:ea typeface="Arial"/>
                <a:cs typeface="Arial"/>
                <a:sym typeface="Arial"/>
              </a:rPr>
              <a:t>paling mudah dan nyaman:</a:t>
            </a:r>
            <a:endParaRPr sz="1400"/>
          </a:p>
          <a:p>
            <a:pPr marL="457200" lvl="0" indent="-317500" algn="l" rtl="0">
              <a:lnSpc>
                <a:spcPct val="115000"/>
              </a:lnSpc>
              <a:spcBef>
                <a:spcPts val="0"/>
              </a:spcBef>
              <a:spcAft>
                <a:spcPts val="0"/>
              </a:spcAft>
              <a:buClr>
                <a:schemeClr val="lt1"/>
              </a:buClr>
              <a:buSzPts val="1400"/>
              <a:buChar char="●"/>
            </a:pPr>
            <a:r>
              <a:rPr lang="id" sz="1400" b="0" i="0" u="none" strike="noStrike" cap="none">
                <a:solidFill>
                  <a:schemeClr val="lt1"/>
                </a:solidFill>
                <a:latin typeface="Arial"/>
                <a:ea typeface="Arial"/>
                <a:cs typeface="Arial"/>
                <a:sym typeface="Arial"/>
              </a:rPr>
              <a:t>Anaconda Distribution (</a:t>
            </a:r>
            <a:r>
              <a:rPr lang="id" sz="14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https://www.anaconda.com/distribution/</a:t>
            </a:r>
            <a:r>
              <a:rPr lang="id" sz="1400" b="0" i="0" u="none" strike="noStrike" cap="none">
                <a:solidFill>
                  <a:schemeClr val="lt1"/>
                </a:solidFill>
                <a:latin typeface="Arial"/>
                <a:ea typeface="Arial"/>
                <a:cs typeface="Arial"/>
                <a:sym typeface="Arial"/>
              </a:rPr>
              <a:t>)</a:t>
            </a:r>
            <a:endParaRPr sz="1400"/>
          </a:p>
          <a:p>
            <a:pPr marL="914400" lvl="1"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Python</a:t>
            </a:r>
            <a:endParaRPr sz="1400">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Conda lebih dari 1000 library data science</a:t>
            </a:r>
            <a:endParaRPr sz="1400" b="0" i="0" u="none" strike="noStrike" cap="none">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Miniconda (</a:t>
            </a:r>
            <a:r>
              <a:rPr lang="id" sz="1400"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https://docs.conda.io/en/latest/miniconda.html</a:t>
            </a:r>
            <a:r>
              <a:rPr lang="id" sz="1400">
                <a:solidFill>
                  <a:schemeClr val="lt1"/>
                </a:solidFill>
                <a:latin typeface="Arial"/>
                <a:ea typeface="Arial"/>
                <a:cs typeface="Arial"/>
                <a:sym typeface="Arial"/>
              </a:rPr>
              <a:t>)</a:t>
            </a:r>
            <a:endParaRPr sz="1400"/>
          </a:p>
          <a:p>
            <a:pPr marL="914400" lvl="1"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Python interpreter</a:t>
            </a:r>
            <a:endParaRPr sz="1400">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Conda</a:t>
            </a:r>
            <a:endParaRPr sz="1400">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Jupyter Notebook (</a:t>
            </a:r>
            <a:r>
              <a:rPr lang="id" sz="1400" u="sng">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https://jupyter.org/</a:t>
            </a:r>
            <a:r>
              <a:rPr lang="id" sz="1400">
                <a:solidFill>
                  <a:schemeClr val="lt1"/>
                </a:solidFill>
                <a:latin typeface="Arial"/>
                <a:ea typeface="Arial"/>
                <a:cs typeface="Arial"/>
                <a:sym typeface="Arial"/>
              </a:rPr>
              <a:t>)</a:t>
            </a:r>
            <a:endParaRPr sz="1400" b="0" i="0" u="none" strike="noStrike" cap="none">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b="0" i="0" u="none" strike="noStrike" cap="none">
                <a:solidFill>
                  <a:schemeClr val="lt1"/>
                </a:solidFill>
                <a:latin typeface="Arial"/>
                <a:ea typeface="Arial"/>
                <a:cs typeface="Arial"/>
                <a:sym typeface="Arial"/>
              </a:rPr>
              <a:t>Python installer (</a:t>
            </a:r>
            <a:r>
              <a:rPr lang="id" sz="1400" b="0" i="0" u="sng" strike="noStrike" cap="none">
                <a:solidFill>
                  <a:schemeClr val="lt1"/>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https://www.python.org/downloads/</a:t>
            </a:r>
            <a:r>
              <a:rPr lang="id" sz="1400" b="0" i="0" u="none" strike="noStrike" cap="none">
                <a:solidFill>
                  <a:schemeClr val="lt1"/>
                </a:solidFill>
                <a:latin typeface="Arial"/>
                <a:ea typeface="Arial"/>
                <a:cs typeface="Arial"/>
                <a:sym typeface="Arial"/>
              </a:rPr>
              <a:t>).</a:t>
            </a:r>
            <a:endParaRPr sz="1400"/>
          </a:p>
          <a:p>
            <a:pPr marL="457200" lvl="0" indent="-317500" algn="l" rtl="0">
              <a:lnSpc>
                <a:spcPct val="115000"/>
              </a:lnSpc>
              <a:spcBef>
                <a:spcPts val="0"/>
              </a:spcBef>
              <a:spcAft>
                <a:spcPts val="0"/>
              </a:spcAft>
              <a:buClr>
                <a:schemeClr val="lt1"/>
              </a:buClr>
              <a:buSzPts val="1400"/>
              <a:buChar char="●"/>
            </a:pPr>
            <a:r>
              <a:rPr lang="id" sz="1400" b="0" i="0" u="none" strike="noStrike" cap="none">
                <a:solidFill>
                  <a:schemeClr val="lt1"/>
                </a:solidFill>
                <a:latin typeface="Arial"/>
                <a:ea typeface="Arial"/>
                <a:cs typeface="Arial"/>
                <a:sym typeface="Arial"/>
              </a:rPr>
              <a:t>Google Colaboratory (</a:t>
            </a:r>
            <a:r>
              <a:rPr lang="id" sz="1400" b="0" i="0" u="sng" strike="noStrike" cap="none">
                <a:solidFill>
                  <a:schemeClr val="lt1"/>
                </a:solidFill>
                <a:latin typeface="Arial"/>
                <a:ea typeface="Arial"/>
                <a:cs typeface="Arial"/>
                <a:sym typeface="Arial"/>
                <a:hlinkClick r:id="rId7">
                  <a:extLst>
                    <a:ext uri="{A12FA001-AC4F-418D-AE19-62706E023703}">
                      <ahyp:hlinkClr xmlns:ahyp="http://schemas.microsoft.com/office/drawing/2018/hyperlinkcolor" val="tx"/>
                    </a:ext>
                  </a:extLst>
                </a:hlinkClick>
              </a:rPr>
              <a:t>https://colab.research.google.com/</a:t>
            </a:r>
            <a:r>
              <a:rPr lang="id" sz="1400" b="0" i="0" u="none" strike="noStrike" cap="none">
                <a:solidFill>
                  <a:schemeClr val="lt1"/>
                </a:solidFill>
                <a:latin typeface="Arial"/>
                <a:ea typeface="Arial"/>
                <a:cs typeface="Arial"/>
                <a:sym typeface="Arial"/>
              </a:rPr>
              <a:t>).</a:t>
            </a:r>
            <a:endParaRPr sz="1400"/>
          </a:p>
          <a:p>
            <a:pPr marL="457200" lvl="0" indent="-317500" algn="l" rtl="0">
              <a:lnSpc>
                <a:spcPct val="115000"/>
              </a:lnSpc>
              <a:spcBef>
                <a:spcPts val="0"/>
              </a:spcBef>
              <a:spcAft>
                <a:spcPts val="0"/>
              </a:spcAft>
              <a:buClr>
                <a:schemeClr val="lt1"/>
              </a:buClr>
              <a:buSzPts val="1400"/>
              <a:buChar char="●"/>
            </a:pPr>
            <a:r>
              <a:rPr lang="id" sz="1400" b="0" i="0" u="none" strike="noStrike" cap="none">
                <a:solidFill>
                  <a:schemeClr val="lt1"/>
                </a:solidFill>
                <a:latin typeface="Arial"/>
                <a:ea typeface="Arial"/>
                <a:cs typeface="Arial"/>
                <a:sym typeface="Arial"/>
              </a:rPr>
              <a:t>Notebooks Azure (</a:t>
            </a:r>
            <a:r>
              <a:rPr lang="id" sz="1400" b="0" i="0" u="sng" strike="noStrike" cap="none">
                <a:solidFill>
                  <a:schemeClr val="lt1"/>
                </a:solidFill>
                <a:latin typeface="Arial"/>
                <a:ea typeface="Arial"/>
                <a:cs typeface="Arial"/>
                <a:sym typeface="Arial"/>
                <a:hlinkClick r:id="rId8">
                  <a:extLst>
                    <a:ext uri="{A12FA001-AC4F-418D-AE19-62706E023703}">
                      <ahyp:hlinkClr xmlns:ahyp="http://schemas.microsoft.com/office/drawing/2018/hyperlinkcolor" val="tx"/>
                    </a:ext>
                  </a:extLst>
                </a:hlinkClick>
              </a:rPr>
              <a:t>https://notebooks.azure.com/</a:t>
            </a:r>
            <a:r>
              <a:rPr lang="id"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Github (https://github.com/)</a:t>
            </a:r>
            <a:br>
              <a:rPr lang="id" sz="1400" b="0" i="0" u="none" strike="noStrike" cap="none">
                <a:solidFill>
                  <a:schemeClr val="lt1"/>
                </a:solidFill>
                <a:latin typeface="Arial"/>
                <a:ea typeface="Arial"/>
                <a:cs typeface="Arial"/>
                <a:sym typeface="Arial"/>
              </a:rPr>
            </a:br>
            <a:endParaRPr sz="1400" b="0" i="0" u="none" strike="noStrike" cap="none">
              <a:solidFill>
                <a:schemeClr val="lt1"/>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sz="1400" b="0" i="0" u="none" strike="noStrike" cap="none">
              <a:solidFill>
                <a:schemeClr val="lt1"/>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sz="1400">
              <a:solidFill>
                <a:schemeClr val="lt1"/>
              </a:solidFill>
              <a:latin typeface="Arial"/>
              <a:ea typeface="Arial"/>
              <a:cs typeface="Arial"/>
              <a:sym typeface="Arial"/>
            </a:endParaRPr>
          </a:p>
        </p:txBody>
      </p:sp>
      <p:sp>
        <p:nvSpPr>
          <p:cNvPr id="349" name="Google Shape;349;p49"/>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15</a:t>
            </a:fld>
            <a:endParaRPr/>
          </a:p>
        </p:txBody>
      </p:sp>
      <p:cxnSp>
        <p:nvCxnSpPr>
          <p:cNvPr id="350" name="Google Shape;350;p49"/>
          <p:cNvCxnSpPr/>
          <p:nvPr/>
        </p:nvCxnSpPr>
        <p:spPr>
          <a:xfrm>
            <a:off x="505200" y="1017725"/>
            <a:ext cx="57801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0"/>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Anaconda Distribution</a:t>
            </a:r>
            <a:endParaRPr/>
          </a:p>
        </p:txBody>
      </p:sp>
      <p:sp>
        <p:nvSpPr>
          <p:cNvPr id="356" name="Google Shape;356;p50"/>
          <p:cNvSpPr txBox="1">
            <a:spLocks noGrp="1"/>
          </p:cNvSpPr>
          <p:nvPr>
            <p:ph type="body" idx="1"/>
          </p:nvPr>
        </p:nvSpPr>
        <p:spPr>
          <a:xfrm>
            <a:off x="311701" y="1152475"/>
            <a:ext cx="3136580" cy="3416400"/>
          </a:xfrm>
          <a:prstGeom prst="rect">
            <a:avLst/>
          </a:prstGeom>
          <a:noFill/>
          <a:ln>
            <a:noFill/>
          </a:ln>
        </p:spPr>
        <p:txBody>
          <a:bodyPr spcFirstLastPara="1" wrap="square" lIns="91425" tIns="45700" rIns="91425" bIns="45700" anchor="t" anchorCtr="0">
            <a:normAutofit/>
          </a:bodyPr>
          <a:lstStyle/>
          <a:p>
            <a:pPr marL="114300" lvl="0" indent="0" algn="l" rtl="0">
              <a:lnSpc>
                <a:spcPct val="115000"/>
              </a:lnSpc>
              <a:spcBef>
                <a:spcPts val="0"/>
              </a:spcBef>
              <a:spcAft>
                <a:spcPts val="0"/>
              </a:spcAft>
              <a:buClr>
                <a:schemeClr val="dk1"/>
              </a:buClr>
              <a:buSzPts val="1800"/>
              <a:buNone/>
            </a:pPr>
            <a:endParaRPr sz="1600" b="0" i="0" u="none" strike="noStrike" cap="none">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dk1"/>
              </a:buClr>
              <a:buSzPts val="1800"/>
              <a:buNone/>
            </a:pPr>
            <a:endParaRPr sz="1600">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dk1"/>
              </a:buClr>
              <a:buSzPts val="1800"/>
              <a:buNone/>
            </a:pPr>
            <a:endParaRPr sz="1600" b="0" i="0" u="none" strike="noStrike" cap="none">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dk1"/>
              </a:buClr>
              <a:buSzPts val="1800"/>
              <a:buNone/>
            </a:pPr>
            <a:endParaRPr sz="1600">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dk1"/>
              </a:buClr>
              <a:buSzPts val="1800"/>
              <a:buNone/>
            </a:pPr>
            <a:endParaRPr sz="1600" b="0" i="0" u="none" strike="noStrike" cap="none">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dk1"/>
              </a:buClr>
              <a:buSzPts val="1800"/>
              <a:buNone/>
            </a:pPr>
            <a:endParaRPr sz="1600">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dk1"/>
              </a:buClr>
              <a:buSzPts val="1800"/>
              <a:buNone/>
            </a:pPr>
            <a:endParaRPr sz="1600" b="0" i="0" u="none" strike="noStrike" cap="none">
              <a:solidFill>
                <a:schemeClr val="lt1"/>
              </a:solidFill>
              <a:latin typeface="Arial"/>
              <a:ea typeface="Arial"/>
              <a:cs typeface="Arial"/>
              <a:sym typeface="Arial"/>
            </a:endParaRPr>
          </a:p>
          <a:p>
            <a:pPr marL="114300" lvl="0" indent="0" algn="ctr" rtl="0">
              <a:lnSpc>
                <a:spcPct val="115000"/>
              </a:lnSpc>
              <a:spcBef>
                <a:spcPts val="0"/>
              </a:spcBef>
              <a:spcAft>
                <a:spcPts val="0"/>
              </a:spcAft>
              <a:buClr>
                <a:schemeClr val="lt1"/>
              </a:buClr>
              <a:buSzPts val="1800"/>
              <a:buNone/>
            </a:pPr>
            <a:r>
              <a:rPr lang="id" sz="1400" b="1" i="0" u="none" strike="noStrike" cap="none">
                <a:solidFill>
                  <a:schemeClr val="lt1"/>
                </a:solidFill>
                <a:latin typeface="Arial"/>
                <a:ea typeface="Arial"/>
                <a:cs typeface="Arial"/>
                <a:sym typeface="Arial"/>
              </a:rPr>
              <a:t>Anaconda Navigator</a:t>
            </a:r>
            <a:endParaRPr sz="1400" b="1"/>
          </a:p>
          <a:p>
            <a:pPr marL="114300" lvl="0" indent="0" algn="l" rtl="0">
              <a:lnSpc>
                <a:spcPct val="115000"/>
              </a:lnSpc>
              <a:spcBef>
                <a:spcPts val="0"/>
              </a:spcBef>
              <a:spcAft>
                <a:spcPts val="0"/>
              </a:spcAft>
              <a:buClr>
                <a:schemeClr val="lt1"/>
              </a:buClr>
              <a:buSzPts val="1800"/>
              <a:buNone/>
            </a:pPr>
            <a:endParaRPr sz="1400">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lt1"/>
              </a:buClr>
              <a:buSzPts val="1800"/>
              <a:buNone/>
            </a:pPr>
            <a:r>
              <a:rPr lang="id" sz="1400" b="0" i="0" u="none" strike="noStrike" cap="none">
                <a:solidFill>
                  <a:schemeClr val="lt1"/>
                </a:solidFill>
                <a:latin typeface="Arial"/>
                <a:ea typeface="Arial"/>
                <a:cs typeface="Arial"/>
                <a:sym typeface="Arial"/>
              </a:rPr>
              <a:t>Sebua</a:t>
            </a:r>
            <a:r>
              <a:rPr lang="id" sz="1400">
                <a:solidFill>
                  <a:schemeClr val="lt1"/>
                </a:solidFill>
                <a:latin typeface="Arial"/>
                <a:ea typeface="Arial"/>
                <a:cs typeface="Arial"/>
                <a:sym typeface="Arial"/>
              </a:rPr>
              <a:t>h aplikasi </a:t>
            </a:r>
            <a:r>
              <a:rPr lang="id" sz="1400" i="1">
                <a:solidFill>
                  <a:schemeClr val="lt1"/>
                </a:solidFill>
                <a:latin typeface="Arial"/>
                <a:ea typeface="Arial"/>
                <a:cs typeface="Arial"/>
                <a:sym typeface="Arial"/>
              </a:rPr>
              <a:t>dashboard interface </a:t>
            </a:r>
            <a:r>
              <a:rPr lang="id" sz="1400">
                <a:solidFill>
                  <a:schemeClr val="lt1"/>
                </a:solidFill>
                <a:latin typeface="Arial"/>
                <a:ea typeface="Arial"/>
                <a:cs typeface="Arial"/>
                <a:sym typeface="Arial"/>
              </a:rPr>
              <a:t>pada paket Anaconda Distribution</a:t>
            </a:r>
            <a:endParaRPr sz="1400">
              <a:solidFill>
                <a:schemeClr val="lt1"/>
              </a:solidFill>
              <a:latin typeface="Arial"/>
              <a:ea typeface="Arial"/>
              <a:cs typeface="Arial"/>
              <a:sym typeface="Arial"/>
            </a:endParaRPr>
          </a:p>
        </p:txBody>
      </p:sp>
      <p:sp>
        <p:nvSpPr>
          <p:cNvPr id="357" name="Google Shape;357;p50"/>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16</a:t>
            </a:fld>
            <a:endParaRPr/>
          </a:p>
        </p:txBody>
      </p:sp>
      <p:pic>
        <p:nvPicPr>
          <p:cNvPr id="358" name="Google Shape;358;p50" descr="A picture containing icon&#10;&#10;Description automatically generated"/>
          <p:cNvPicPr preferRelativeResize="0"/>
          <p:nvPr/>
        </p:nvPicPr>
        <p:blipFill rotWithShape="1">
          <a:blip r:embed="rId3">
            <a:alphaModFix/>
          </a:blip>
          <a:srcRect/>
          <a:stretch/>
        </p:blipFill>
        <p:spPr>
          <a:xfrm>
            <a:off x="872360" y="1341871"/>
            <a:ext cx="2015262" cy="1007629"/>
          </a:xfrm>
          <a:prstGeom prst="rect">
            <a:avLst/>
          </a:prstGeom>
          <a:noFill/>
          <a:ln>
            <a:noFill/>
          </a:ln>
        </p:spPr>
      </p:pic>
      <p:sp>
        <p:nvSpPr>
          <p:cNvPr id="359" name="Google Shape;359;p50"/>
          <p:cNvSpPr/>
          <p:nvPr/>
        </p:nvSpPr>
        <p:spPr>
          <a:xfrm>
            <a:off x="1727591" y="2587626"/>
            <a:ext cx="304800" cy="412750"/>
          </a:xfrm>
          <a:prstGeom prst="downArrow">
            <a:avLst>
              <a:gd name="adj1" fmla="val 50000"/>
              <a:gd name="adj2" fmla="val 50000"/>
            </a:avLst>
          </a:prstGeom>
          <a:solidFill>
            <a:srgbClr val="ABE1DC"/>
          </a:solidFill>
          <a:ln w="9525" cap="flat" cmpd="sng">
            <a:solidFill>
              <a:srgbClr val="ABE1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0" name="Google Shape;360;p50" descr="Graphical user interface, application&#10;&#10;Description automatically generated"/>
          <p:cNvPicPr preferRelativeResize="0"/>
          <p:nvPr/>
        </p:nvPicPr>
        <p:blipFill rotWithShape="1">
          <a:blip r:embed="rId4">
            <a:alphaModFix/>
          </a:blip>
          <a:srcRect/>
          <a:stretch/>
        </p:blipFill>
        <p:spPr>
          <a:xfrm>
            <a:off x="3581400" y="1152474"/>
            <a:ext cx="5387863" cy="3279825"/>
          </a:xfrm>
          <a:prstGeom prst="rect">
            <a:avLst/>
          </a:prstGeom>
          <a:noFill/>
          <a:ln>
            <a:noFill/>
          </a:ln>
        </p:spPr>
      </p:pic>
      <p:cxnSp>
        <p:nvCxnSpPr>
          <p:cNvPr id="361" name="Google Shape;361;p50"/>
          <p:cNvCxnSpPr/>
          <p:nvPr/>
        </p:nvCxnSpPr>
        <p:spPr>
          <a:xfrm rot="10800000" flipH="1">
            <a:off x="505200" y="1011425"/>
            <a:ext cx="3789300" cy="6300"/>
          </a:xfrm>
          <a:prstGeom prst="straightConnector1">
            <a:avLst/>
          </a:prstGeom>
          <a:noFill/>
          <a:ln w="9525" cap="flat" cmpd="sng">
            <a:solidFill>
              <a:srgbClr val="000000"/>
            </a:solidFill>
            <a:prstDash val="solid"/>
            <a:round/>
            <a:headEnd type="none" w="sm" len="sm"/>
            <a:tailEnd type="none" w="sm" len="sm"/>
          </a:ln>
        </p:spPr>
      </p:cxnSp>
      <p:sp>
        <p:nvSpPr>
          <p:cNvPr id="362" name="Google Shape;362;p50"/>
          <p:cNvSpPr txBox="1"/>
          <p:nvPr/>
        </p:nvSpPr>
        <p:spPr>
          <a:xfrm>
            <a:off x="7308050" y="3246975"/>
            <a:ext cx="1618200" cy="8313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a:latin typeface="Corbel"/>
                <a:ea typeface="Corbel"/>
                <a:cs typeface="Corbel"/>
                <a:sym typeface="Corbel"/>
              </a:rPr>
              <a:t>R programming: </a:t>
            </a:r>
            <a:endParaRPr>
              <a:latin typeface="Corbel"/>
              <a:ea typeface="Corbel"/>
              <a:cs typeface="Corbel"/>
              <a:sym typeface="Corbel"/>
            </a:endParaRPr>
          </a:p>
          <a:p>
            <a:pPr marL="0" lvl="0" indent="0" algn="l" rtl="0">
              <a:spcBef>
                <a:spcPts val="0"/>
              </a:spcBef>
              <a:spcAft>
                <a:spcPts val="0"/>
              </a:spcAft>
              <a:buNone/>
            </a:pPr>
            <a:r>
              <a:rPr lang="id">
                <a:latin typeface="Corbel"/>
                <a:ea typeface="Corbel"/>
                <a:cs typeface="Corbel"/>
                <a:sym typeface="Corbel"/>
              </a:rPr>
              <a:t> analisis statistika dan grafik</a:t>
            </a:r>
            <a:endParaRPr>
              <a:latin typeface="Corbel"/>
              <a:ea typeface="Corbel"/>
              <a:cs typeface="Corbel"/>
              <a:sym typeface="Corbel"/>
            </a:endParaRPr>
          </a:p>
        </p:txBody>
      </p:sp>
      <p:cxnSp>
        <p:nvCxnSpPr>
          <p:cNvPr id="363" name="Google Shape;363;p50"/>
          <p:cNvCxnSpPr>
            <a:endCxn id="362" idx="1"/>
          </p:cNvCxnSpPr>
          <p:nvPr/>
        </p:nvCxnSpPr>
        <p:spPr>
          <a:xfrm>
            <a:off x="6322250" y="3494625"/>
            <a:ext cx="985800" cy="168000"/>
          </a:xfrm>
          <a:prstGeom prst="straightConnector1">
            <a:avLst/>
          </a:prstGeom>
          <a:noFill/>
          <a:ln w="9525" cap="flat" cmpd="sng">
            <a:solidFill>
              <a:schemeClr val="dk2"/>
            </a:solidFill>
            <a:prstDash val="solid"/>
            <a:round/>
            <a:headEnd type="none" w="med" len="med"/>
            <a:tailEnd type="triangle" w="med" len="med"/>
          </a:ln>
        </p:spPr>
      </p:cxnSp>
      <p:cxnSp>
        <p:nvCxnSpPr>
          <p:cNvPr id="364" name="Google Shape;364;p50"/>
          <p:cNvCxnSpPr>
            <a:endCxn id="365" idx="3"/>
          </p:cNvCxnSpPr>
          <p:nvPr/>
        </p:nvCxnSpPr>
        <p:spPr>
          <a:xfrm rot="10800000">
            <a:off x="4495925" y="3190850"/>
            <a:ext cx="369000" cy="77400"/>
          </a:xfrm>
          <a:prstGeom prst="straightConnector1">
            <a:avLst/>
          </a:prstGeom>
          <a:noFill/>
          <a:ln w="9525" cap="flat" cmpd="sng">
            <a:solidFill>
              <a:schemeClr val="dk2"/>
            </a:solidFill>
            <a:prstDash val="solid"/>
            <a:round/>
            <a:headEnd type="none" w="med" len="med"/>
            <a:tailEnd type="triangle" w="med" len="med"/>
          </a:ln>
        </p:spPr>
      </p:cxnSp>
      <p:sp>
        <p:nvSpPr>
          <p:cNvPr id="366" name="Google Shape;366;p50"/>
          <p:cNvSpPr/>
          <p:nvPr/>
        </p:nvSpPr>
        <p:spPr>
          <a:xfrm>
            <a:off x="4564850" y="1671650"/>
            <a:ext cx="985800" cy="900000"/>
          </a:xfrm>
          <a:prstGeom prst="ellipse">
            <a:avLst/>
          </a:prstGeom>
          <a:solidFill>
            <a:srgbClr val="000000">
              <a:alpha val="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0"/>
          <p:cNvSpPr txBox="1"/>
          <p:nvPr/>
        </p:nvSpPr>
        <p:spPr>
          <a:xfrm>
            <a:off x="5840025" y="617525"/>
            <a:ext cx="1618200" cy="400200"/>
          </a:xfrm>
          <a:prstGeom prst="rect">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id">
                <a:latin typeface="Corbel"/>
                <a:ea typeface="Corbel"/>
                <a:cs typeface="Corbel"/>
                <a:sym typeface="Corbel"/>
              </a:rPr>
              <a:t>Jupyter Notebook</a:t>
            </a:r>
            <a:endParaRPr>
              <a:latin typeface="Corbel"/>
              <a:ea typeface="Corbel"/>
              <a:cs typeface="Corbel"/>
              <a:sym typeface="Corbel"/>
            </a:endParaRPr>
          </a:p>
        </p:txBody>
      </p:sp>
      <p:cxnSp>
        <p:nvCxnSpPr>
          <p:cNvPr id="368" name="Google Shape;368;p50"/>
          <p:cNvCxnSpPr>
            <a:stCxn id="366" idx="7"/>
          </p:cNvCxnSpPr>
          <p:nvPr/>
        </p:nvCxnSpPr>
        <p:spPr>
          <a:xfrm rot="10800000" flipH="1">
            <a:off x="5406283" y="1082252"/>
            <a:ext cx="669600" cy="721200"/>
          </a:xfrm>
          <a:prstGeom prst="straightConnector1">
            <a:avLst/>
          </a:prstGeom>
          <a:noFill/>
          <a:ln w="9525" cap="flat" cmpd="sng">
            <a:solidFill>
              <a:schemeClr val="dk2"/>
            </a:solidFill>
            <a:prstDash val="solid"/>
            <a:round/>
            <a:headEnd type="none" w="med" len="med"/>
            <a:tailEnd type="triangle" w="med" len="med"/>
          </a:ln>
        </p:spPr>
      </p:cxnSp>
      <p:sp>
        <p:nvSpPr>
          <p:cNvPr id="365" name="Google Shape;365;p50"/>
          <p:cNvSpPr txBox="1"/>
          <p:nvPr/>
        </p:nvSpPr>
        <p:spPr>
          <a:xfrm>
            <a:off x="2811425" y="2521250"/>
            <a:ext cx="1684500" cy="13392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a:latin typeface="Corbel"/>
                <a:ea typeface="Corbel"/>
                <a:cs typeface="Corbel"/>
                <a:sym typeface="Corbel"/>
              </a:rPr>
              <a:t>Orange:</a:t>
            </a:r>
            <a:endParaRPr>
              <a:latin typeface="Corbel"/>
              <a:ea typeface="Corbel"/>
              <a:cs typeface="Corbel"/>
              <a:sym typeface="Corbel"/>
            </a:endParaRPr>
          </a:p>
          <a:p>
            <a:pPr marL="0" lvl="0" indent="0" algn="l" rtl="0">
              <a:spcBef>
                <a:spcPts val="0"/>
              </a:spcBef>
              <a:spcAft>
                <a:spcPts val="0"/>
              </a:spcAft>
              <a:buNone/>
            </a:pPr>
            <a:r>
              <a:rPr lang="id">
                <a:latin typeface="Corbel"/>
                <a:ea typeface="Corbel"/>
                <a:cs typeface="Corbel"/>
                <a:sym typeface="Corbel"/>
              </a:rPr>
              <a:t>Visual Programming.</a:t>
            </a:r>
            <a:endParaRPr>
              <a:latin typeface="Corbel"/>
              <a:ea typeface="Corbel"/>
              <a:cs typeface="Corbel"/>
              <a:sym typeface="Corbel"/>
            </a:endParaRPr>
          </a:p>
          <a:p>
            <a:pPr marL="0" lvl="0" indent="0" algn="l" rtl="0">
              <a:spcBef>
                <a:spcPts val="0"/>
              </a:spcBef>
              <a:spcAft>
                <a:spcPts val="0"/>
              </a:spcAft>
              <a:buNone/>
            </a:pPr>
            <a:r>
              <a:rPr lang="id" sz="1100">
                <a:latin typeface="Corbel"/>
                <a:ea typeface="Corbel"/>
                <a:cs typeface="Corbel"/>
                <a:sym typeface="Corbel"/>
              </a:rPr>
              <a:t>data visualization, machine learning and data mining toolkit</a:t>
            </a:r>
            <a:endParaRPr sz="1100">
              <a:latin typeface="Corbel"/>
              <a:ea typeface="Corbel"/>
              <a:cs typeface="Corbel"/>
              <a:sym typeface="Corbe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Jupyter Notebook</a:t>
            </a:r>
            <a:endParaRPr/>
          </a:p>
        </p:txBody>
      </p:sp>
      <p:sp>
        <p:nvSpPr>
          <p:cNvPr id="374" name="Google Shape;374;p51"/>
          <p:cNvSpPr txBox="1">
            <a:spLocks noGrp="1"/>
          </p:cNvSpPr>
          <p:nvPr>
            <p:ph type="body" idx="1"/>
          </p:nvPr>
        </p:nvSpPr>
        <p:spPr>
          <a:xfrm>
            <a:off x="3530600" y="1152475"/>
            <a:ext cx="5301700" cy="34164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0"/>
              </a:spcBef>
              <a:spcAft>
                <a:spcPts val="0"/>
              </a:spcAft>
              <a:buClr>
                <a:schemeClr val="dk1"/>
              </a:buClr>
              <a:buSzPts val="1800"/>
              <a:buNone/>
            </a:pPr>
            <a:endParaRPr sz="1600">
              <a:solidFill>
                <a:schemeClr val="lt1"/>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sz="1600">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a:solidFill>
                  <a:schemeClr val="lt1"/>
                </a:solidFill>
                <a:latin typeface="Arial"/>
                <a:ea typeface="Arial"/>
                <a:cs typeface="Arial"/>
                <a:sym typeface="Arial"/>
              </a:rPr>
              <a:t>L</a:t>
            </a:r>
            <a:r>
              <a:rPr lang="id" sz="1600" b="0" i="0" u="none" strike="noStrike" cap="none">
                <a:solidFill>
                  <a:schemeClr val="lt1"/>
                </a:solidFill>
                <a:latin typeface="Arial"/>
                <a:ea typeface="Arial"/>
                <a:cs typeface="Arial"/>
                <a:sym typeface="Arial"/>
              </a:rPr>
              <a:t>ingkungan pemrograman interaktif berbasis web yang mendukung berbagai bahasa pemrograman termasuk Python</a:t>
            </a:r>
            <a:endParaRPr/>
          </a:p>
          <a:p>
            <a:pPr marL="457200" lvl="0" indent="-342900" algn="l" rtl="0">
              <a:lnSpc>
                <a:spcPct val="115000"/>
              </a:lnSpc>
              <a:spcBef>
                <a:spcPts val="0"/>
              </a:spcBef>
              <a:spcAft>
                <a:spcPts val="0"/>
              </a:spcAft>
              <a:buClr>
                <a:schemeClr val="lt1"/>
              </a:buClr>
              <a:buSzPts val="1800"/>
              <a:buChar char="●"/>
            </a:pPr>
            <a:r>
              <a:rPr lang="id" sz="1600" b="0" i="0" u="none" strike="noStrike" cap="none">
                <a:solidFill>
                  <a:schemeClr val="lt1"/>
                </a:solidFill>
                <a:latin typeface="Arial"/>
                <a:ea typeface="Arial"/>
                <a:cs typeface="Arial"/>
                <a:sym typeface="Arial"/>
              </a:rPr>
              <a:t>Banyak digunakan oleh peneliti dan akademisi untuk pemodelan matematika, pembelajaran mesin, analisis statistik, dan untuk pengajaran pemrograman</a:t>
            </a:r>
            <a:endParaRPr sz="1600">
              <a:solidFill>
                <a:schemeClr val="lt1"/>
              </a:solidFill>
              <a:latin typeface="Arial"/>
              <a:ea typeface="Arial"/>
              <a:cs typeface="Arial"/>
              <a:sym typeface="Arial"/>
            </a:endParaRPr>
          </a:p>
        </p:txBody>
      </p:sp>
      <p:sp>
        <p:nvSpPr>
          <p:cNvPr id="375" name="Google Shape;375;p51"/>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17</a:t>
            </a:fld>
            <a:endParaRPr/>
          </a:p>
        </p:txBody>
      </p:sp>
      <p:pic>
        <p:nvPicPr>
          <p:cNvPr id="376" name="Google Shape;376;p51" descr="Logo, company name&#10;&#10;Description automatically generated"/>
          <p:cNvPicPr preferRelativeResize="0"/>
          <p:nvPr/>
        </p:nvPicPr>
        <p:blipFill rotWithShape="1">
          <a:blip r:embed="rId3">
            <a:alphaModFix/>
          </a:blip>
          <a:srcRect/>
          <a:stretch/>
        </p:blipFill>
        <p:spPr>
          <a:xfrm>
            <a:off x="749300" y="1384300"/>
            <a:ext cx="2571750" cy="2571750"/>
          </a:xfrm>
          <a:prstGeom prst="rect">
            <a:avLst/>
          </a:prstGeom>
          <a:noFill/>
          <a:ln>
            <a:noFill/>
          </a:ln>
        </p:spPr>
      </p:pic>
      <p:cxnSp>
        <p:nvCxnSpPr>
          <p:cNvPr id="377" name="Google Shape;377;p51"/>
          <p:cNvCxnSpPr/>
          <p:nvPr/>
        </p:nvCxnSpPr>
        <p:spPr>
          <a:xfrm>
            <a:off x="505200" y="1017725"/>
            <a:ext cx="30468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Jupyter Notebook</a:t>
            </a:r>
            <a:endParaRPr/>
          </a:p>
        </p:txBody>
      </p:sp>
      <p:sp>
        <p:nvSpPr>
          <p:cNvPr id="383" name="Google Shape;383;p52"/>
          <p:cNvSpPr txBox="1">
            <a:spLocks noGrp="1"/>
          </p:cNvSpPr>
          <p:nvPr>
            <p:ph type="body" idx="1"/>
          </p:nvPr>
        </p:nvSpPr>
        <p:spPr>
          <a:xfrm>
            <a:off x="311700" y="3009900"/>
            <a:ext cx="8520600" cy="19939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0"/>
              </a:spcBef>
              <a:spcAft>
                <a:spcPts val="0"/>
              </a:spcAft>
              <a:buClr>
                <a:schemeClr val="dk1"/>
              </a:buClr>
              <a:buSzPts val="1800"/>
              <a:buNone/>
            </a:pPr>
            <a:endParaRPr sz="1400">
              <a:solidFill>
                <a:schemeClr val="lt1"/>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sz="1400">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Skrip dapat ditulis dalam bentuk:</a:t>
            </a:r>
            <a:endParaRPr sz="1400"/>
          </a:p>
          <a:p>
            <a:pPr marL="914400" lvl="1" indent="-317500" algn="l" rtl="0">
              <a:lnSpc>
                <a:spcPct val="115000"/>
              </a:lnSpc>
              <a:spcBef>
                <a:spcPts val="0"/>
              </a:spcBef>
              <a:spcAft>
                <a:spcPts val="0"/>
              </a:spcAft>
              <a:buClr>
                <a:schemeClr val="lt1"/>
              </a:buClr>
              <a:buSzPts val="1400"/>
              <a:buChar char="○"/>
            </a:pPr>
            <a:r>
              <a:rPr lang="id" sz="1400" b="1" i="1">
                <a:solidFill>
                  <a:schemeClr val="lt1"/>
                </a:solidFill>
                <a:latin typeface="Arial"/>
                <a:ea typeface="Arial"/>
                <a:cs typeface="Arial"/>
                <a:sym typeface="Arial"/>
              </a:rPr>
              <a:t>Code </a:t>
            </a:r>
            <a:r>
              <a:rPr lang="id" sz="1400">
                <a:solidFill>
                  <a:schemeClr val="lt1"/>
                </a:solidFill>
                <a:latin typeface="Arial"/>
                <a:ea typeface="Arial"/>
                <a:cs typeface="Arial"/>
                <a:sym typeface="Arial"/>
              </a:rPr>
              <a:t>: Algoritma dan formula matematis</a:t>
            </a:r>
            <a:endParaRPr sz="1400">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sz="1400" b="1" i="1">
                <a:solidFill>
                  <a:schemeClr val="lt1"/>
                </a:solidFill>
                <a:latin typeface="Arial"/>
                <a:ea typeface="Arial"/>
                <a:cs typeface="Arial"/>
                <a:sym typeface="Arial"/>
              </a:rPr>
              <a:t>Markdown/Heading</a:t>
            </a:r>
            <a:r>
              <a:rPr lang="id" sz="1400" i="1">
                <a:solidFill>
                  <a:schemeClr val="lt1"/>
                </a:solidFill>
                <a:latin typeface="Arial"/>
                <a:ea typeface="Arial"/>
                <a:cs typeface="Arial"/>
                <a:sym typeface="Arial"/>
              </a:rPr>
              <a:t> </a:t>
            </a:r>
            <a:r>
              <a:rPr lang="id" sz="1400">
                <a:solidFill>
                  <a:schemeClr val="lt1"/>
                </a:solidFill>
                <a:latin typeface="Arial"/>
                <a:ea typeface="Arial"/>
                <a:cs typeface="Arial"/>
                <a:sym typeface="Arial"/>
              </a:rPr>
              <a:t>: Teks deskripsi, penjelasan code, gambar/image</a:t>
            </a:r>
            <a:endParaRPr sz="1400"/>
          </a:p>
          <a:p>
            <a:pPr marL="914400" lvl="1" indent="-317500" algn="l" rtl="0">
              <a:lnSpc>
                <a:spcPct val="115000"/>
              </a:lnSpc>
              <a:spcBef>
                <a:spcPts val="0"/>
              </a:spcBef>
              <a:spcAft>
                <a:spcPts val="0"/>
              </a:spcAft>
              <a:buClr>
                <a:schemeClr val="lt1"/>
              </a:buClr>
              <a:buSzPts val="1400"/>
              <a:buChar char="○"/>
            </a:pPr>
            <a:r>
              <a:rPr lang="id" sz="1400" b="1" i="1">
                <a:solidFill>
                  <a:schemeClr val="lt1"/>
                </a:solidFill>
                <a:latin typeface="Arial"/>
                <a:ea typeface="Arial"/>
                <a:cs typeface="Arial"/>
                <a:sym typeface="Arial"/>
              </a:rPr>
              <a:t>Raw NBConvert</a:t>
            </a:r>
            <a:r>
              <a:rPr lang="id" sz="1400" i="1">
                <a:solidFill>
                  <a:schemeClr val="lt1"/>
                </a:solidFill>
                <a:latin typeface="Arial"/>
                <a:ea typeface="Arial"/>
                <a:cs typeface="Arial"/>
                <a:sym typeface="Arial"/>
              </a:rPr>
              <a:t> </a:t>
            </a:r>
            <a:r>
              <a:rPr lang="id" sz="1400">
                <a:solidFill>
                  <a:schemeClr val="lt1"/>
                </a:solidFill>
                <a:latin typeface="Arial"/>
                <a:ea typeface="Arial"/>
                <a:cs typeface="Arial"/>
                <a:sym typeface="Arial"/>
              </a:rPr>
              <a:t>: Konversi format yang berbeda</a:t>
            </a:r>
            <a:endParaRPr sz="1400" i="1">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Hasil dapat diketahui langsung setelah menjalankan perintah </a:t>
            </a:r>
            <a:r>
              <a:rPr lang="id" sz="1400" b="1" i="1">
                <a:solidFill>
                  <a:schemeClr val="lt1"/>
                </a:solidFill>
                <a:latin typeface="Arial"/>
                <a:ea typeface="Arial"/>
                <a:cs typeface="Arial"/>
                <a:sym typeface="Arial"/>
              </a:rPr>
              <a:t>Run</a:t>
            </a:r>
            <a:endParaRPr sz="1400" b="1">
              <a:solidFill>
                <a:schemeClr val="lt1"/>
              </a:solidFill>
              <a:latin typeface="Arial"/>
              <a:ea typeface="Arial"/>
              <a:cs typeface="Arial"/>
              <a:sym typeface="Arial"/>
            </a:endParaRPr>
          </a:p>
        </p:txBody>
      </p:sp>
      <p:sp>
        <p:nvSpPr>
          <p:cNvPr id="384" name="Google Shape;384;p52"/>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18</a:t>
            </a:fld>
            <a:endParaRPr/>
          </a:p>
        </p:txBody>
      </p:sp>
      <p:pic>
        <p:nvPicPr>
          <p:cNvPr id="385" name="Google Shape;385;p52" descr="Graphical user interface, application, Word&#10;&#10;Description automatically generated"/>
          <p:cNvPicPr preferRelativeResize="0"/>
          <p:nvPr/>
        </p:nvPicPr>
        <p:blipFill rotWithShape="1">
          <a:blip r:embed="rId3">
            <a:alphaModFix/>
          </a:blip>
          <a:srcRect/>
          <a:stretch/>
        </p:blipFill>
        <p:spPr>
          <a:xfrm>
            <a:off x="311700" y="1318151"/>
            <a:ext cx="8316450" cy="2082575"/>
          </a:xfrm>
          <a:prstGeom prst="rect">
            <a:avLst/>
          </a:prstGeom>
          <a:noFill/>
          <a:ln>
            <a:noFill/>
          </a:ln>
        </p:spPr>
      </p:pic>
      <p:cxnSp>
        <p:nvCxnSpPr>
          <p:cNvPr id="386" name="Google Shape;386;p52"/>
          <p:cNvCxnSpPr/>
          <p:nvPr/>
        </p:nvCxnSpPr>
        <p:spPr>
          <a:xfrm>
            <a:off x="505200" y="1017725"/>
            <a:ext cx="3012000" cy="0"/>
          </a:xfrm>
          <a:prstGeom prst="straightConnector1">
            <a:avLst/>
          </a:prstGeom>
          <a:noFill/>
          <a:ln w="9525" cap="flat" cmpd="sng">
            <a:solidFill>
              <a:srgbClr val="000000"/>
            </a:solidFill>
            <a:prstDash val="solid"/>
            <a:round/>
            <a:headEnd type="none" w="sm" len="sm"/>
            <a:tailEnd type="none" w="sm" len="sm"/>
          </a:ln>
        </p:spPr>
      </p:cxnSp>
      <p:sp>
        <p:nvSpPr>
          <p:cNvPr id="387" name="Google Shape;387;p52"/>
          <p:cNvSpPr/>
          <p:nvPr/>
        </p:nvSpPr>
        <p:spPr>
          <a:xfrm>
            <a:off x="3578325" y="1884700"/>
            <a:ext cx="1231200" cy="1047900"/>
          </a:xfrm>
          <a:prstGeom prst="rect">
            <a:avLst/>
          </a:prstGeom>
          <a:noFill/>
          <a:ln w="3810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52"/>
          <p:cNvSpPr/>
          <p:nvPr/>
        </p:nvSpPr>
        <p:spPr>
          <a:xfrm rot="2456787">
            <a:off x="2285839" y="2260154"/>
            <a:ext cx="297092" cy="471671"/>
          </a:xfrm>
          <a:prstGeom prst="upArrow">
            <a:avLst>
              <a:gd name="adj1" fmla="val 50000"/>
              <a:gd name="adj2" fmla="val 50000"/>
            </a:avLst>
          </a:prstGeom>
          <a:solidFill>
            <a:srgbClr val="FFC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52"/>
          <p:cNvSpPr txBox="1"/>
          <p:nvPr/>
        </p:nvSpPr>
        <p:spPr>
          <a:xfrm>
            <a:off x="5229225" y="814400"/>
            <a:ext cx="1682400" cy="400200"/>
          </a:xfrm>
          <a:prstGeom prst="rect">
            <a:avLst/>
          </a:prstGeom>
          <a:solidFill>
            <a:srgbClr val="00FF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a:latin typeface="Corbel"/>
                <a:ea typeface="Corbel"/>
                <a:cs typeface="Corbel"/>
                <a:sym typeface="Corbel"/>
              </a:rPr>
              <a:t>localhost platform</a:t>
            </a:r>
            <a:endParaRPr>
              <a:latin typeface="Corbel"/>
              <a:ea typeface="Corbel"/>
              <a:cs typeface="Corbel"/>
              <a:sym typeface="Corbel"/>
            </a:endParaRPr>
          </a:p>
        </p:txBody>
      </p:sp>
      <p:cxnSp>
        <p:nvCxnSpPr>
          <p:cNvPr id="390" name="Google Shape;390;p52"/>
          <p:cNvCxnSpPr>
            <a:endCxn id="389" idx="1"/>
          </p:cNvCxnSpPr>
          <p:nvPr/>
        </p:nvCxnSpPr>
        <p:spPr>
          <a:xfrm rot="10800000" flipH="1">
            <a:off x="3450525" y="1014500"/>
            <a:ext cx="1778700" cy="324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Google Colaboratory</a:t>
            </a:r>
            <a:endParaRPr/>
          </a:p>
        </p:txBody>
      </p:sp>
      <p:sp>
        <p:nvSpPr>
          <p:cNvPr id="396" name="Google Shape;396;p53"/>
          <p:cNvSpPr txBox="1">
            <a:spLocks noGrp="1"/>
          </p:cNvSpPr>
          <p:nvPr>
            <p:ph type="body" idx="1"/>
          </p:nvPr>
        </p:nvSpPr>
        <p:spPr>
          <a:xfrm>
            <a:off x="311700" y="3009900"/>
            <a:ext cx="8520600" cy="19939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0"/>
              </a:spcBef>
              <a:spcAft>
                <a:spcPts val="0"/>
              </a:spcAft>
              <a:buClr>
                <a:schemeClr val="dk1"/>
              </a:buClr>
              <a:buSzPts val="1800"/>
              <a:buNone/>
            </a:pPr>
            <a:endParaRPr sz="1400">
              <a:solidFill>
                <a:schemeClr val="lt1"/>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sz="1400">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Skrip dapat ditulis dalam bentuk:</a:t>
            </a:r>
            <a:endParaRPr sz="1400"/>
          </a:p>
          <a:p>
            <a:pPr marL="914400" lvl="1" indent="-317500" algn="l" rtl="0">
              <a:lnSpc>
                <a:spcPct val="115000"/>
              </a:lnSpc>
              <a:spcBef>
                <a:spcPts val="0"/>
              </a:spcBef>
              <a:spcAft>
                <a:spcPts val="0"/>
              </a:spcAft>
              <a:buClr>
                <a:schemeClr val="lt1"/>
              </a:buClr>
              <a:buSzPts val="1400"/>
              <a:buChar char="○"/>
            </a:pPr>
            <a:r>
              <a:rPr lang="id" sz="1400" b="1" i="1">
                <a:solidFill>
                  <a:schemeClr val="lt1"/>
                </a:solidFill>
                <a:latin typeface="Arial"/>
                <a:ea typeface="Arial"/>
                <a:cs typeface="Arial"/>
                <a:sym typeface="Arial"/>
              </a:rPr>
              <a:t>Code</a:t>
            </a:r>
            <a:r>
              <a:rPr lang="id" sz="1400">
                <a:solidFill>
                  <a:schemeClr val="lt1"/>
                </a:solidFill>
                <a:latin typeface="Arial"/>
                <a:ea typeface="Arial"/>
                <a:cs typeface="Arial"/>
                <a:sym typeface="Arial"/>
              </a:rPr>
              <a:t>: Algoritma dan formula matematis</a:t>
            </a:r>
            <a:endParaRPr sz="1400">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sz="1400" b="1">
                <a:solidFill>
                  <a:schemeClr val="lt1"/>
                </a:solidFill>
                <a:latin typeface="Arial"/>
                <a:ea typeface="Arial"/>
                <a:cs typeface="Arial"/>
                <a:sym typeface="Arial"/>
              </a:rPr>
              <a:t>Teks</a:t>
            </a:r>
            <a:r>
              <a:rPr lang="id" sz="1400">
                <a:solidFill>
                  <a:schemeClr val="lt1"/>
                </a:solidFill>
                <a:latin typeface="Arial"/>
                <a:ea typeface="Arial"/>
                <a:cs typeface="Arial"/>
                <a:sym typeface="Arial"/>
              </a:rPr>
              <a:t>: Teks deskripsi, penjelasan code</a:t>
            </a:r>
            <a:endParaRPr sz="1400"/>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Dapat digunakan pada </a:t>
            </a:r>
            <a:r>
              <a:rPr lang="id" sz="14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https://colab.research.google.com/</a:t>
            </a:r>
            <a:r>
              <a:rPr lang="id" sz="1400">
                <a:solidFill>
                  <a:schemeClr val="lt1"/>
                </a:solidFill>
                <a:latin typeface="Arial"/>
                <a:ea typeface="Arial"/>
                <a:cs typeface="Arial"/>
                <a:sym typeface="Arial"/>
              </a:rPr>
              <a:t> dan hasil dapat diketahui langsung setelah menjalankan perintah </a:t>
            </a:r>
            <a:r>
              <a:rPr lang="id" sz="1400" i="1">
                <a:solidFill>
                  <a:schemeClr val="lt1"/>
                </a:solidFill>
                <a:latin typeface="Arial"/>
                <a:ea typeface="Arial"/>
                <a:cs typeface="Arial"/>
                <a:sym typeface="Arial"/>
              </a:rPr>
              <a:t>Run</a:t>
            </a:r>
            <a:endParaRPr sz="1400">
              <a:solidFill>
                <a:schemeClr val="lt1"/>
              </a:solidFill>
              <a:latin typeface="Arial"/>
              <a:ea typeface="Arial"/>
              <a:cs typeface="Arial"/>
              <a:sym typeface="Arial"/>
            </a:endParaRPr>
          </a:p>
        </p:txBody>
      </p:sp>
      <p:sp>
        <p:nvSpPr>
          <p:cNvPr id="397" name="Google Shape;397;p53"/>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19</a:t>
            </a:fld>
            <a:endParaRPr/>
          </a:p>
        </p:txBody>
      </p:sp>
      <p:pic>
        <p:nvPicPr>
          <p:cNvPr id="398" name="Google Shape;398;p53"/>
          <p:cNvPicPr preferRelativeResize="0"/>
          <p:nvPr/>
        </p:nvPicPr>
        <p:blipFill rotWithShape="1">
          <a:blip r:embed="rId4">
            <a:alphaModFix/>
          </a:blip>
          <a:srcRect/>
          <a:stretch/>
        </p:blipFill>
        <p:spPr>
          <a:xfrm>
            <a:off x="311700" y="1236300"/>
            <a:ext cx="8209274" cy="2077050"/>
          </a:xfrm>
          <a:prstGeom prst="rect">
            <a:avLst/>
          </a:prstGeom>
          <a:noFill/>
          <a:ln>
            <a:noFill/>
          </a:ln>
        </p:spPr>
      </p:pic>
      <p:cxnSp>
        <p:nvCxnSpPr>
          <p:cNvPr id="399" name="Google Shape;399;p53"/>
          <p:cNvCxnSpPr/>
          <p:nvPr/>
        </p:nvCxnSpPr>
        <p:spPr>
          <a:xfrm>
            <a:off x="505200" y="1017725"/>
            <a:ext cx="3597000" cy="0"/>
          </a:xfrm>
          <a:prstGeom prst="straightConnector1">
            <a:avLst/>
          </a:prstGeom>
          <a:noFill/>
          <a:ln w="9525" cap="flat" cmpd="sng">
            <a:solidFill>
              <a:srgbClr val="000000"/>
            </a:solidFill>
            <a:prstDash val="solid"/>
            <a:round/>
            <a:headEnd type="none" w="sm" len="sm"/>
            <a:tailEnd type="none" w="sm" len="sm"/>
          </a:ln>
        </p:spPr>
      </p:cxnSp>
      <p:sp>
        <p:nvSpPr>
          <p:cNvPr id="400" name="Google Shape;400;p53"/>
          <p:cNvSpPr/>
          <p:nvPr/>
        </p:nvSpPr>
        <p:spPr>
          <a:xfrm>
            <a:off x="2250975" y="1753725"/>
            <a:ext cx="1065300" cy="393000"/>
          </a:xfrm>
          <a:prstGeom prst="rect">
            <a:avLst/>
          </a:prstGeom>
          <a:noFill/>
          <a:ln w="3810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3"/>
          <p:cNvSpPr/>
          <p:nvPr/>
        </p:nvSpPr>
        <p:spPr>
          <a:xfrm rot="3144163">
            <a:off x="2006362" y="2321323"/>
            <a:ext cx="401732" cy="786125"/>
          </a:xfrm>
          <a:prstGeom prst="upArrow">
            <a:avLst>
              <a:gd name="adj1" fmla="val 50000"/>
              <a:gd name="adj2" fmla="val 50000"/>
            </a:avLst>
          </a:prstGeom>
          <a:solidFill>
            <a:srgbClr val="FFC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53"/>
          <p:cNvSpPr txBox="1"/>
          <p:nvPr/>
        </p:nvSpPr>
        <p:spPr>
          <a:xfrm>
            <a:off x="5036350" y="771500"/>
            <a:ext cx="1939500" cy="400200"/>
          </a:xfrm>
          <a:prstGeom prst="rect">
            <a:avLst/>
          </a:prstGeom>
          <a:solidFill>
            <a:srgbClr val="EAD1D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a:latin typeface="Corbel"/>
                <a:ea typeface="Corbel"/>
                <a:cs typeface="Corbel"/>
                <a:sym typeface="Corbel"/>
              </a:rPr>
              <a:t>Online/web platform</a:t>
            </a:r>
            <a:endParaRPr>
              <a:latin typeface="Corbel"/>
              <a:ea typeface="Corbel"/>
              <a:cs typeface="Corbel"/>
              <a:sym typeface="Corbel"/>
            </a:endParaRPr>
          </a:p>
        </p:txBody>
      </p:sp>
      <p:cxnSp>
        <p:nvCxnSpPr>
          <p:cNvPr id="403" name="Google Shape;403;p53"/>
          <p:cNvCxnSpPr>
            <a:endCxn id="402" idx="1"/>
          </p:cNvCxnSpPr>
          <p:nvPr/>
        </p:nvCxnSpPr>
        <p:spPr>
          <a:xfrm rot="10800000" flipH="1">
            <a:off x="4157650" y="971600"/>
            <a:ext cx="878700" cy="33570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3"/>
          <p:cNvSpPr/>
          <p:nvPr/>
        </p:nvSpPr>
        <p:spPr>
          <a:xfrm>
            <a:off x="921550" y="1221575"/>
            <a:ext cx="3107400" cy="214200"/>
          </a:xfrm>
          <a:prstGeom prst="rect">
            <a:avLst/>
          </a:prstGeom>
          <a:solidFill>
            <a:srgbClr val="000000">
              <a:alpha val="0"/>
            </a:srgbClr>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7"/>
          <p:cNvSpPr txBox="1">
            <a:spLocks noGrp="1"/>
          </p:cNvSpPr>
          <p:nvPr>
            <p:ph type="title"/>
          </p:nvPr>
        </p:nvSpPr>
        <p:spPr>
          <a:xfrm>
            <a:off x="399023" y="580488"/>
            <a:ext cx="7573066" cy="6147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1400"/>
              <a:buFont typeface="Arial"/>
              <a:buNone/>
            </a:pPr>
            <a:r>
              <a:rPr lang="id"/>
              <a:t>Profil Pengajar: </a:t>
            </a:r>
            <a:r>
              <a:rPr lang="id" sz="2097"/>
              <a:t>Nama Lengkap dan Gelar Akademik</a:t>
            </a:r>
            <a:endParaRPr sz="2097"/>
          </a:p>
        </p:txBody>
      </p:sp>
      <p:sp>
        <p:nvSpPr>
          <p:cNvPr id="177" name="Google Shape;177;p37"/>
          <p:cNvSpPr txBox="1">
            <a:spLocks noGrp="1"/>
          </p:cNvSpPr>
          <p:nvPr>
            <p:ph type="body" idx="1"/>
          </p:nvPr>
        </p:nvSpPr>
        <p:spPr>
          <a:xfrm>
            <a:off x="2844188" y="1262006"/>
            <a:ext cx="5485806" cy="2934339"/>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id" sz="1498" b="1"/>
              <a:t>Jabatan Akademik: </a:t>
            </a:r>
            <a:r>
              <a:rPr lang="id" sz="1498"/>
              <a:t>………………</a:t>
            </a:r>
            <a:endParaRPr/>
          </a:p>
          <a:p>
            <a:pPr marL="0" lvl="0" indent="0" algn="l" rtl="0">
              <a:lnSpc>
                <a:spcPct val="90000"/>
              </a:lnSpc>
              <a:spcBef>
                <a:spcPts val="750"/>
              </a:spcBef>
              <a:spcAft>
                <a:spcPts val="0"/>
              </a:spcAft>
              <a:buClr>
                <a:schemeClr val="dk1"/>
              </a:buClr>
              <a:buSzPct val="100000"/>
              <a:buNone/>
            </a:pPr>
            <a:endParaRPr sz="1498" b="1"/>
          </a:p>
          <a:p>
            <a:pPr marL="0" lvl="0" indent="0" algn="l" rtl="0">
              <a:lnSpc>
                <a:spcPct val="90000"/>
              </a:lnSpc>
              <a:spcBef>
                <a:spcPts val="750"/>
              </a:spcBef>
              <a:spcAft>
                <a:spcPts val="0"/>
              </a:spcAft>
              <a:buClr>
                <a:schemeClr val="dk1"/>
              </a:buClr>
              <a:buSzPct val="100000"/>
              <a:buNone/>
            </a:pPr>
            <a:r>
              <a:rPr lang="id" sz="1498" b="1"/>
              <a:t>Latar Belakang Pendidikan:</a:t>
            </a:r>
            <a:endParaRPr/>
          </a:p>
          <a:p>
            <a:pPr marL="171450" lvl="0" indent="-171488" algn="l" rtl="0">
              <a:lnSpc>
                <a:spcPct val="90000"/>
              </a:lnSpc>
              <a:spcBef>
                <a:spcPts val="750"/>
              </a:spcBef>
              <a:spcAft>
                <a:spcPts val="0"/>
              </a:spcAft>
              <a:buClr>
                <a:schemeClr val="dk1"/>
              </a:buClr>
              <a:buSzPct val="100000"/>
              <a:buChar char="•"/>
            </a:pPr>
            <a:r>
              <a:rPr lang="id" sz="1498"/>
              <a:t>S1: ………</a:t>
            </a:r>
            <a:endParaRPr/>
          </a:p>
          <a:p>
            <a:pPr marL="171450" lvl="0" indent="-171488" algn="l" rtl="0">
              <a:lnSpc>
                <a:spcPct val="90000"/>
              </a:lnSpc>
              <a:spcBef>
                <a:spcPts val="750"/>
              </a:spcBef>
              <a:spcAft>
                <a:spcPts val="0"/>
              </a:spcAft>
              <a:buClr>
                <a:schemeClr val="dk1"/>
              </a:buClr>
              <a:buSzPct val="100000"/>
              <a:buChar char="•"/>
            </a:pPr>
            <a:r>
              <a:rPr lang="id" sz="1498"/>
              <a:t>S2: ……...</a:t>
            </a:r>
            <a:endParaRPr/>
          </a:p>
          <a:p>
            <a:pPr marL="171450" lvl="0" indent="-171488" algn="l" rtl="0">
              <a:lnSpc>
                <a:spcPct val="90000"/>
              </a:lnSpc>
              <a:spcBef>
                <a:spcPts val="750"/>
              </a:spcBef>
              <a:spcAft>
                <a:spcPts val="0"/>
              </a:spcAft>
              <a:buClr>
                <a:schemeClr val="dk1"/>
              </a:buClr>
              <a:buSzPct val="100000"/>
              <a:buChar char="•"/>
            </a:pPr>
            <a:r>
              <a:rPr lang="id" sz="1498"/>
              <a:t>S3: ………</a:t>
            </a:r>
            <a:endParaRPr/>
          </a:p>
          <a:p>
            <a:pPr marL="0" lvl="0" indent="0" algn="l" rtl="0">
              <a:lnSpc>
                <a:spcPct val="90000"/>
              </a:lnSpc>
              <a:spcBef>
                <a:spcPts val="750"/>
              </a:spcBef>
              <a:spcAft>
                <a:spcPts val="0"/>
              </a:spcAft>
              <a:buClr>
                <a:schemeClr val="dk1"/>
              </a:buClr>
              <a:buSzPct val="100000"/>
              <a:buNone/>
            </a:pPr>
            <a:endParaRPr sz="1498" b="1"/>
          </a:p>
          <a:p>
            <a:pPr marL="0" lvl="0" indent="0" algn="l" rtl="0">
              <a:lnSpc>
                <a:spcPct val="90000"/>
              </a:lnSpc>
              <a:spcBef>
                <a:spcPts val="750"/>
              </a:spcBef>
              <a:spcAft>
                <a:spcPts val="0"/>
              </a:spcAft>
              <a:buClr>
                <a:schemeClr val="dk1"/>
              </a:buClr>
              <a:buSzPct val="100000"/>
              <a:buNone/>
            </a:pPr>
            <a:r>
              <a:rPr lang="id" sz="1498" b="1"/>
              <a:t>Riwayat/Pengalaman Pekerjaan:</a:t>
            </a:r>
            <a:endParaRPr/>
          </a:p>
          <a:p>
            <a:pPr marL="171450" lvl="0" indent="-171488" algn="l" rtl="0">
              <a:lnSpc>
                <a:spcPct val="90000"/>
              </a:lnSpc>
              <a:spcBef>
                <a:spcPts val="750"/>
              </a:spcBef>
              <a:spcAft>
                <a:spcPts val="0"/>
              </a:spcAft>
              <a:buClr>
                <a:schemeClr val="dk1"/>
              </a:buClr>
              <a:buSzPct val="100000"/>
              <a:buChar char="•"/>
            </a:pPr>
            <a:r>
              <a:rPr lang="id" sz="1498"/>
              <a:t>Dosen</a:t>
            </a:r>
            <a:endParaRPr sz="1498"/>
          </a:p>
          <a:p>
            <a:pPr marL="171450" lvl="0" indent="-171488" algn="l" rtl="0">
              <a:lnSpc>
                <a:spcPct val="90000"/>
              </a:lnSpc>
              <a:spcBef>
                <a:spcPts val="750"/>
              </a:spcBef>
              <a:spcAft>
                <a:spcPts val="0"/>
              </a:spcAft>
              <a:buClr>
                <a:schemeClr val="dk1"/>
              </a:buClr>
              <a:buSzPct val="100000"/>
              <a:buChar char="•"/>
            </a:pPr>
            <a:r>
              <a:rPr lang="id" sz="1498"/>
              <a:t>Xxxx</a:t>
            </a:r>
            <a:endParaRPr sz="1498"/>
          </a:p>
          <a:p>
            <a:pPr marL="171450" lvl="0" indent="-171488" algn="l" rtl="0">
              <a:lnSpc>
                <a:spcPct val="90000"/>
              </a:lnSpc>
              <a:spcBef>
                <a:spcPts val="750"/>
              </a:spcBef>
              <a:spcAft>
                <a:spcPts val="0"/>
              </a:spcAft>
              <a:buClr>
                <a:schemeClr val="dk1"/>
              </a:buClr>
              <a:buSzPct val="100000"/>
              <a:buChar char="•"/>
            </a:pPr>
            <a:r>
              <a:rPr lang="id" sz="1498"/>
              <a:t>Xxxx</a:t>
            </a:r>
            <a:endParaRPr sz="1498"/>
          </a:p>
          <a:p>
            <a:pPr marL="171450" lvl="0" indent="-171488" algn="l" rtl="0">
              <a:lnSpc>
                <a:spcPct val="90000"/>
              </a:lnSpc>
              <a:spcBef>
                <a:spcPts val="750"/>
              </a:spcBef>
              <a:spcAft>
                <a:spcPts val="0"/>
              </a:spcAft>
              <a:buClr>
                <a:schemeClr val="dk1"/>
              </a:buClr>
              <a:buSzPct val="100000"/>
              <a:buChar char="•"/>
            </a:pPr>
            <a:r>
              <a:rPr lang="id" sz="1498"/>
              <a:t>Xxxx</a:t>
            </a:r>
            <a:endParaRPr sz="1498"/>
          </a:p>
          <a:p>
            <a:pPr marL="171450" lvl="0" indent="-171488" algn="l" rtl="0">
              <a:lnSpc>
                <a:spcPct val="90000"/>
              </a:lnSpc>
              <a:spcBef>
                <a:spcPts val="750"/>
              </a:spcBef>
              <a:spcAft>
                <a:spcPts val="0"/>
              </a:spcAft>
              <a:buClr>
                <a:schemeClr val="dk1"/>
              </a:buClr>
              <a:buSzPct val="100000"/>
              <a:buChar char="•"/>
            </a:pPr>
            <a:r>
              <a:rPr lang="id" sz="1498"/>
              <a:t>xxxx</a:t>
            </a:r>
            <a:endParaRPr sz="1498"/>
          </a:p>
          <a:p>
            <a:pPr marL="0" lvl="0" indent="0" algn="l" rtl="0">
              <a:lnSpc>
                <a:spcPct val="90000"/>
              </a:lnSpc>
              <a:spcBef>
                <a:spcPts val="750"/>
              </a:spcBef>
              <a:spcAft>
                <a:spcPts val="0"/>
              </a:spcAft>
              <a:buClr>
                <a:schemeClr val="dk1"/>
              </a:buClr>
              <a:buSzPct val="100000"/>
              <a:buNone/>
            </a:pPr>
            <a:endParaRPr sz="1498"/>
          </a:p>
        </p:txBody>
      </p:sp>
      <p:sp>
        <p:nvSpPr>
          <p:cNvPr id="178" name="Google Shape;178;p37"/>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2</a:t>
            </a:fld>
            <a:endParaRPr/>
          </a:p>
        </p:txBody>
      </p:sp>
      <p:sp>
        <p:nvSpPr>
          <p:cNvPr id="179" name="Google Shape;179;p37"/>
          <p:cNvSpPr/>
          <p:nvPr/>
        </p:nvSpPr>
        <p:spPr>
          <a:xfrm>
            <a:off x="814008" y="1268177"/>
            <a:ext cx="1408477" cy="1795691"/>
          </a:xfrm>
          <a:prstGeom prst="rect">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48"/>
              <a:buFont typeface="Arial"/>
              <a:buNone/>
            </a:pPr>
            <a:r>
              <a:rPr lang="id" sz="1348" b="0" i="0" u="none" strike="noStrike" cap="none">
                <a:solidFill>
                  <a:schemeClr val="lt1"/>
                </a:solidFill>
                <a:latin typeface="Arial"/>
                <a:ea typeface="Arial"/>
                <a:cs typeface="Arial"/>
                <a:sym typeface="Arial"/>
              </a:rPr>
              <a:t>Poto</a:t>
            </a:r>
            <a:br>
              <a:rPr lang="id" sz="1348" b="0" i="0" u="none" strike="noStrike" cap="none">
                <a:solidFill>
                  <a:schemeClr val="lt1"/>
                </a:solidFill>
                <a:latin typeface="Arial"/>
                <a:ea typeface="Arial"/>
                <a:cs typeface="Arial"/>
                <a:sym typeface="Arial"/>
              </a:rPr>
            </a:br>
            <a:r>
              <a:rPr lang="id" sz="1348" b="0" i="0" u="none" strike="noStrike" cap="none">
                <a:solidFill>
                  <a:schemeClr val="lt1"/>
                </a:solidFill>
                <a:latin typeface="Arial"/>
                <a:ea typeface="Arial"/>
                <a:cs typeface="Arial"/>
                <a:sym typeface="Arial"/>
              </a:rPr>
              <a:t>Pengajar</a:t>
            </a:r>
            <a:endParaRPr sz="1348" b="0" i="0" u="none" strike="noStrike" cap="none">
              <a:solidFill>
                <a:schemeClr val="lt1"/>
              </a:solidFill>
              <a:latin typeface="Arial"/>
              <a:ea typeface="Arial"/>
              <a:cs typeface="Arial"/>
              <a:sym typeface="Arial"/>
            </a:endParaRPr>
          </a:p>
        </p:txBody>
      </p:sp>
      <p:sp>
        <p:nvSpPr>
          <p:cNvPr id="180" name="Google Shape;180;p37"/>
          <p:cNvSpPr txBox="1"/>
          <p:nvPr/>
        </p:nvSpPr>
        <p:spPr>
          <a:xfrm>
            <a:off x="374340" y="3291058"/>
            <a:ext cx="2272384" cy="1223770"/>
          </a:xfrm>
          <a:prstGeom prst="rect">
            <a:avLst/>
          </a:prstGeom>
          <a:noFill/>
          <a:ln>
            <a:noFill/>
          </a:ln>
        </p:spPr>
        <p:txBody>
          <a:bodyPr spcFirstLastPara="1" wrap="square" lIns="68475" tIns="34225" rIns="68475" bIns="34225" anchor="t" anchorCtr="0">
            <a:normAutofit fontScale="92500" lnSpcReduction="10000"/>
          </a:bodyPr>
          <a:lstStyle/>
          <a:p>
            <a:pPr marL="0" marR="0" lvl="0" indent="0" algn="ctr" rtl="0">
              <a:lnSpc>
                <a:spcPct val="90000"/>
              </a:lnSpc>
              <a:spcBef>
                <a:spcPts val="0"/>
              </a:spcBef>
              <a:spcAft>
                <a:spcPts val="0"/>
              </a:spcAft>
              <a:buClr>
                <a:srgbClr val="000000"/>
              </a:buClr>
              <a:buSzPct val="100000"/>
              <a:buFont typeface="Arial"/>
              <a:buNone/>
            </a:pPr>
            <a:r>
              <a:rPr lang="id" sz="1199" b="1" i="0" u="none" strike="noStrike" cap="none">
                <a:solidFill>
                  <a:schemeClr val="dk1"/>
                </a:solidFill>
                <a:latin typeface="Corbel"/>
                <a:ea typeface="Corbel"/>
                <a:cs typeface="Corbel"/>
                <a:sym typeface="Corbel"/>
              </a:rPr>
              <a:t>Contak Pengajar:</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000000"/>
              </a:buClr>
              <a:buSzPct val="100000"/>
              <a:buFont typeface="Arial"/>
              <a:buNone/>
            </a:pPr>
            <a:r>
              <a:rPr lang="id" sz="1049" b="0" i="0" u="none" strike="noStrike" cap="none">
                <a:solidFill>
                  <a:schemeClr val="dk1"/>
                </a:solidFill>
                <a:latin typeface="Corbel"/>
                <a:ea typeface="Corbel"/>
                <a:cs typeface="Corbel"/>
                <a:sym typeface="Corbel"/>
              </a:rPr>
              <a:t>Ponsel:</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000000"/>
              </a:buClr>
              <a:buSzPct val="100000"/>
              <a:buFont typeface="Arial"/>
              <a:buNone/>
            </a:pPr>
            <a:r>
              <a:rPr lang="id" sz="1049" b="0" i="0" u="none" strike="noStrike" cap="none">
                <a:solidFill>
                  <a:schemeClr val="dk1"/>
                </a:solidFill>
                <a:latin typeface="Corbel"/>
                <a:ea typeface="Corbel"/>
                <a:cs typeface="Corbel"/>
                <a:sym typeface="Corbel"/>
              </a:rPr>
              <a:t>xxxxxx</a:t>
            </a:r>
            <a:endParaRPr sz="1049" b="0" i="0" u="none" strike="noStrike" cap="none">
              <a:solidFill>
                <a:schemeClr val="dk1"/>
              </a:solidFill>
              <a:latin typeface="Corbel"/>
              <a:ea typeface="Corbel"/>
              <a:cs typeface="Corbel"/>
              <a:sym typeface="Corbel"/>
            </a:endParaRPr>
          </a:p>
          <a:p>
            <a:pPr marL="0" marR="0" lvl="0" indent="0" algn="ctr" rtl="0">
              <a:lnSpc>
                <a:spcPct val="90000"/>
              </a:lnSpc>
              <a:spcBef>
                <a:spcPts val="1000"/>
              </a:spcBef>
              <a:spcAft>
                <a:spcPts val="0"/>
              </a:spcAft>
              <a:buClr>
                <a:srgbClr val="000000"/>
              </a:buClr>
              <a:buSzPct val="100000"/>
              <a:buFont typeface="Arial"/>
              <a:buNone/>
            </a:pPr>
            <a:r>
              <a:rPr lang="id" sz="1049" b="0" i="0" u="none" strike="noStrike" cap="none">
                <a:solidFill>
                  <a:schemeClr val="dk1"/>
                </a:solidFill>
                <a:latin typeface="Corbel"/>
                <a:ea typeface="Corbel"/>
                <a:cs typeface="Corbel"/>
                <a:sym typeface="Corbel"/>
              </a:rPr>
              <a:t>Email:</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000000"/>
              </a:buClr>
              <a:buSzPct val="100000"/>
              <a:buFont typeface="Arial"/>
              <a:buNone/>
            </a:pPr>
            <a:r>
              <a:rPr lang="id" sz="1049" b="0" i="0" u="none" strike="noStrike" cap="none">
                <a:solidFill>
                  <a:schemeClr val="dk1"/>
                </a:solidFill>
                <a:latin typeface="Corbel"/>
                <a:ea typeface="Corbel"/>
                <a:cs typeface="Corbel"/>
                <a:sym typeface="Corbel"/>
              </a:rPr>
              <a:t>xxxxxxx</a:t>
            </a:r>
            <a:endParaRPr sz="1049" b="0" i="0" u="none" strike="noStrike" cap="none">
              <a:solidFill>
                <a:schemeClr val="dk1"/>
              </a:solidFill>
              <a:latin typeface="Corbel"/>
              <a:ea typeface="Corbel"/>
              <a:cs typeface="Corbel"/>
              <a:sym typeface="Corbel"/>
            </a:endParaRPr>
          </a:p>
          <a:p>
            <a:pPr marL="0" marR="0" lvl="0" indent="0" algn="l" rtl="0">
              <a:lnSpc>
                <a:spcPct val="90000"/>
              </a:lnSpc>
              <a:spcBef>
                <a:spcPts val="1000"/>
              </a:spcBef>
              <a:spcAft>
                <a:spcPts val="0"/>
              </a:spcAft>
              <a:buClr>
                <a:srgbClr val="000000"/>
              </a:buClr>
              <a:buSzPct val="100000"/>
              <a:buFont typeface="Arial"/>
              <a:buNone/>
            </a:pPr>
            <a:endParaRPr sz="1498" b="0" i="0" u="none" strike="noStrike" cap="none">
              <a:solidFill>
                <a:schemeClr val="dk1"/>
              </a:solidFill>
              <a:latin typeface="Corbel"/>
              <a:ea typeface="Corbel"/>
              <a:cs typeface="Corbel"/>
              <a:sym typeface="Corbe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Bekerja dengan Git</a:t>
            </a:r>
            <a:endParaRPr/>
          </a:p>
        </p:txBody>
      </p:sp>
      <p:sp>
        <p:nvSpPr>
          <p:cNvPr id="410" name="Google Shape;410;p54"/>
          <p:cNvSpPr txBox="1">
            <a:spLocks noGrp="1"/>
          </p:cNvSpPr>
          <p:nvPr>
            <p:ph type="body" idx="1"/>
          </p:nvPr>
        </p:nvSpPr>
        <p:spPr>
          <a:xfrm>
            <a:off x="311700" y="1017725"/>
            <a:ext cx="4833177" cy="3986075"/>
          </a:xfrm>
          <a:prstGeom prst="rect">
            <a:avLst/>
          </a:prstGeom>
          <a:noFill/>
          <a:ln>
            <a:noFill/>
          </a:ln>
        </p:spPr>
        <p:txBody>
          <a:bodyPr spcFirstLastPara="1" wrap="square" lIns="91425" tIns="45700" rIns="91425" bIns="45700" anchor="t" anchorCtr="0">
            <a:noAutofit/>
          </a:bodyPr>
          <a:lstStyle/>
          <a:p>
            <a:pPr marL="457200" lvl="0" indent="-323850" algn="l" rtl="0">
              <a:lnSpc>
                <a:spcPct val="115000"/>
              </a:lnSpc>
              <a:spcBef>
                <a:spcPts val="0"/>
              </a:spcBef>
              <a:spcAft>
                <a:spcPts val="0"/>
              </a:spcAft>
              <a:buClr>
                <a:schemeClr val="lt1"/>
              </a:buClr>
              <a:buSzPts val="1500"/>
              <a:buChar char="●"/>
            </a:pPr>
            <a:r>
              <a:rPr lang="id" sz="1500" b="1">
                <a:solidFill>
                  <a:schemeClr val="lt1"/>
                </a:solidFill>
                <a:latin typeface="Arial"/>
                <a:ea typeface="Arial"/>
                <a:cs typeface="Arial"/>
                <a:sym typeface="Arial"/>
              </a:rPr>
              <a:t>Git </a:t>
            </a:r>
            <a:r>
              <a:rPr lang="id" sz="1500">
                <a:solidFill>
                  <a:schemeClr val="lt1"/>
                </a:solidFill>
                <a:latin typeface="Arial"/>
                <a:ea typeface="Arial"/>
                <a:cs typeface="Arial"/>
                <a:sym typeface="Arial"/>
              </a:rPr>
              <a:t>merupakan tools yang bersifat </a:t>
            </a:r>
            <a:r>
              <a:rPr lang="id" sz="1500" i="1">
                <a:solidFill>
                  <a:schemeClr val="lt1"/>
                </a:solidFill>
                <a:latin typeface="Arial"/>
                <a:ea typeface="Arial"/>
                <a:cs typeface="Arial"/>
                <a:sym typeface="Arial"/>
              </a:rPr>
              <a:t>open source </a:t>
            </a:r>
            <a:r>
              <a:rPr lang="id" sz="1500">
                <a:solidFill>
                  <a:schemeClr val="lt1"/>
                </a:solidFill>
                <a:latin typeface="Arial"/>
                <a:ea typeface="Arial"/>
                <a:cs typeface="Arial"/>
                <a:sym typeface="Arial"/>
              </a:rPr>
              <a:t>untuk memudahkan bekerja dengan proyek berskala kecil maupun besar (</a:t>
            </a:r>
            <a:r>
              <a:rPr lang="id" sz="15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https://git-scm.com/</a:t>
            </a:r>
            <a:r>
              <a:rPr lang="id" sz="1500">
                <a:solidFill>
                  <a:schemeClr val="lt1"/>
                </a:solidFill>
                <a:latin typeface="Arial"/>
                <a:ea typeface="Arial"/>
                <a:cs typeface="Arial"/>
                <a:sym typeface="Arial"/>
              </a:rPr>
              <a:t>) </a:t>
            </a:r>
            <a:endParaRPr sz="1500"/>
          </a:p>
          <a:p>
            <a:pPr marL="457200" lvl="0" indent="-323850" algn="l" rtl="0">
              <a:lnSpc>
                <a:spcPct val="115000"/>
              </a:lnSpc>
              <a:spcBef>
                <a:spcPts val="0"/>
              </a:spcBef>
              <a:spcAft>
                <a:spcPts val="0"/>
              </a:spcAft>
              <a:buClr>
                <a:schemeClr val="lt1"/>
              </a:buClr>
              <a:buSzPts val="1500"/>
              <a:buChar char="●"/>
            </a:pPr>
            <a:r>
              <a:rPr lang="id" sz="1500">
                <a:solidFill>
                  <a:schemeClr val="lt1"/>
                </a:solidFill>
                <a:latin typeface="Arial"/>
                <a:ea typeface="Arial"/>
                <a:cs typeface="Arial"/>
                <a:sym typeface="Arial"/>
              </a:rPr>
              <a:t>Git memiliki tiga status utama tempat file berada: </a:t>
            </a:r>
            <a:r>
              <a:rPr lang="id" sz="1500" i="1">
                <a:solidFill>
                  <a:schemeClr val="lt1"/>
                </a:solidFill>
                <a:latin typeface="Arial"/>
                <a:ea typeface="Arial"/>
                <a:cs typeface="Arial"/>
                <a:sym typeface="Arial"/>
              </a:rPr>
              <a:t>modified, staged, committed:</a:t>
            </a:r>
            <a:endParaRPr sz="1500"/>
          </a:p>
          <a:p>
            <a:pPr marL="914400" lvl="1" indent="-323850" algn="l" rtl="0">
              <a:lnSpc>
                <a:spcPct val="115000"/>
              </a:lnSpc>
              <a:spcBef>
                <a:spcPts val="0"/>
              </a:spcBef>
              <a:spcAft>
                <a:spcPts val="0"/>
              </a:spcAft>
              <a:buClr>
                <a:schemeClr val="lt1"/>
              </a:buClr>
              <a:buSzPts val="1500"/>
              <a:buChar char="○"/>
            </a:pPr>
            <a:r>
              <a:rPr lang="id" sz="1500" b="1" i="1">
                <a:solidFill>
                  <a:schemeClr val="lt1"/>
                </a:solidFill>
                <a:latin typeface="Arial"/>
                <a:ea typeface="Arial"/>
                <a:cs typeface="Arial"/>
                <a:sym typeface="Arial"/>
              </a:rPr>
              <a:t>Modified</a:t>
            </a:r>
            <a:r>
              <a:rPr lang="id" sz="1500" i="1">
                <a:solidFill>
                  <a:schemeClr val="lt1"/>
                </a:solidFill>
                <a:latin typeface="Arial"/>
                <a:ea typeface="Arial"/>
                <a:cs typeface="Arial"/>
                <a:sym typeface="Arial"/>
              </a:rPr>
              <a:t> </a:t>
            </a:r>
            <a:r>
              <a:rPr lang="id" sz="1500">
                <a:solidFill>
                  <a:schemeClr val="lt1"/>
                </a:solidFill>
                <a:latin typeface="Arial"/>
                <a:ea typeface="Arial"/>
                <a:cs typeface="Arial"/>
                <a:sym typeface="Arial"/>
              </a:rPr>
              <a:t>berarti Anda telah mengubah file tetapi belum menyimpannya ke database Anda</a:t>
            </a:r>
            <a:endParaRPr sz="1500"/>
          </a:p>
          <a:p>
            <a:pPr marL="914400" lvl="1" indent="-323850" algn="l" rtl="0">
              <a:lnSpc>
                <a:spcPct val="115000"/>
              </a:lnSpc>
              <a:spcBef>
                <a:spcPts val="0"/>
              </a:spcBef>
              <a:spcAft>
                <a:spcPts val="0"/>
              </a:spcAft>
              <a:buClr>
                <a:schemeClr val="lt1"/>
              </a:buClr>
              <a:buSzPts val="1500"/>
              <a:buChar char="○"/>
            </a:pPr>
            <a:r>
              <a:rPr lang="id" sz="1500" b="1" i="1">
                <a:solidFill>
                  <a:schemeClr val="lt1"/>
                </a:solidFill>
                <a:latin typeface="Arial"/>
                <a:ea typeface="Arial"/>
                <a:cs typeface="Arial"/>
                <a:sym typeface="Arial"/>
              </a:rPr>
              <a:t>Staged </a:t>
            </a:r>
            <a:r>
              <a:rPr lang="id" sz="1500">
                <a:solidFill>
                  <a:schemeClr val="lt1"/>
                </a:solidFill>
                <a:latin typeface="Arial"/>
                <a:ea typeface="Arial"/>
                <a:cs typeface="Arial"/>
                <a:sym typeface="Arial"/>
              </a:rPr>
              <a:t>berarti Anda telah menandai file yang dimodifikasi dalam versi terbaru untuk masuk ke tahap </a:t>
            </a:r>
            <a:r>
              <a:rPr lang="id" sz="1500" i="1">
                <a:solidFill>
                  <a:schemeClr val="lt1"/>
                </a:solidFill>
                <a:latin typeface="Arial"/>
                <a:ea typeface="Arial"/>
                <a:cs typeface="Arial"/>
                <a:sym typeface="Arial"/>
              </a:rPr>
              <a:t>commit</a:t>
            </a:r>
            <a:endParaRPr sz="1500"/>
          </a:p>
          <a:p>
            <a:pPr marL="914400" lvl="1" indent="-323850" algn="l" rtl="0">
              <a:lnSpc>
                <a:spcPct val="115000"/>
              </a:lnSpc>
              <a:spcBef>
                <a:spcPts val="0"/>
              </a:spcBef>
              <a:spcAft>
                <a:spcPts val="0"/>
              </a:spcAft>
              <a:buClr>
                <a:schemeClr val="lt1"/>
              </a:buClr>
              <a:buSzPts val="1500"/>
              <a:buChar char="○"/>
            </a:pPr>
            <a:r>
              <a:rPr lang="id" sz="1500" b="1" i="1">
                <a:solidFill>
                  <a:schemeClr val="lt1"/>
                </a:solidFill>
                <a:latin typeface="Arial"/>
                <a:ea typeface="Arial"/>
                <a:cs typeface="Arial"/>
                <a:sym typeface="Arial"/>
              </a:rPr>
              <a:t>Commit </a:t>
            </a:r>
            <a:r>
              <a:rPr lang="id" sz="1500">
                <a:solidFill>
                  <a:schemeClr val="lt1"/>
                </a:solidFill>
                <a:latin typeface="Arial"/>
                <a:ea typeface="Arial"/>
                <a:cs typeface="Arial"/>
                <a:sym typeface="Arial"/>
              </a:rPr>
              <a:t>berarti bahwa data disimpan dengan aman di database local Anda</a:t>
            </a:r>
            <a:endParaRPr sz="1500" i="1">
              <a:solidFill>
                <a:schemeClr val="lt1"/>
              </a:solidFill>
              <a:latin typeface="Arial"/>
              <a:ea typeface="Arial"/>
              <a:cs typeface="Arial"/>
              <a:sym typeface="Arial"/>
            </a:endParaRPr>
          </a:p>
        </p:txBody>
      </p:sp>
      <p:sp>
        <p:nvSpPr>
          <p:cNvPr id="411" name="Google Shape;411;p54"/>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20</a:t>
            </a:fld>
            <a:endParaRPr/>
          </a:p>
        </p:txBody>
      </p:sp>
      <p:pic>
        <p:nvPicPr>
          <p:cNvPr id="412" name="Google Shape;412;p54" descr="Timeline&#10;&#10;Description automatically generated"/>
          <p:cNvPicPr preferRelativeResize="0"/>
          <p:nvPr/>
        </p:nvPicPr>
        <p:blipFill rotWithShape="1">
          <a:blip r:embed="rId4">
            <a:alphaModFix/>
          </a:blip>
          <a:srcRect/>
          <a:stretch/>
        </p:blipFill>
        <p:spPr>
          <a:xfrm>
            <a:off x="5246251" y="1449550"/>
            <a:ext cx="3622200" cy="1996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5"/>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Bekerja dengan Git</a:t>
            </a:r>
            <a:endParaRPr/>
          </a:p>
        </p:txBody>
      </p:sp>
      <p:sp>
        <p:nvSpPr>
          <p:cNvPr id="418" name="Google Shape;418;p55"/>
          <p:cNvSpPr txBox="1">
            <a:spLocks noGrp="1"/>
          </p:cNvSpPr>
          <p:nvPr>
            <p:ph type="body" idx="1"/>
          </p:nvPr>
        </p:nvSpPr>
        <p:spPr>
          <a:xfrm>
            <a:off x="311700" y="1017725"/>
            <a:ext cx="8660850" cy="3986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endParaRPr sz="1400">
              <a:solidFill>
                <a:schemeClr val="lt1"/>
              </a:solidFill>
              <a:latin typeface="Arial"/>
              <a:ea typeface="Arial"/>
              <a:cs typeface="Arial"/>
              <a:sym typeface="Arial"/>
            </a:endParaRPr>
          </a:p>
          <a:p>
            <a:pPr marL="457200" lvl="0" indent="-317500" algn="l" rtl="0">
              <a:lnSpc>
                <a:spcPct val="100000"/>
              </a:lnSpc>
              <a:spcBef>
                <a:spcPts val="0"/>
              </a:spcBef>
              <a:spcAft>
                <a:spcPts val="0"/>
              </a:spcAft>
              <a:buClr>
                <a:schemeClr val="lt1"/>
              </a:buClr>
              <a:buSzPts val="1400"/>
              <a:buFont typeface="Arial"/>
              <a:buChar char="●"/>
            </a:pPr>
            <a:r>
              <a:rPr lang="id" sz="1400" b="1">
                <a:solidFill>
                  <a:schemeClr val="lt1"/>
                </a:solidFill>
                <a:latin typeface="Arial"/>
                <a:ea typeface="Arial"/>
                <a:cs typeface="Arial"/>
                <a:sym typeface="Arial"/>
              </a:rPr>
              <a:t>Inisialisasi</a:t>
            </a:r>
            <a:r>
              <a:rPr lang="id" sz="14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git init</a:t>
            </a:r>
            <a:r>
              <a:rPr lang="id"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a:p>
            <a:pPr marL="914400" lvl="0" indent="0" algn="l" rtl="0">
              <a:lnSpc>
                <a:spcPct val="100000"/>
              </a:lnSpc>
              <a:spcBef>
                <a:spcPts val="0"/>
              </a:spcBef>
              <a:spcAft>
                <a:spcPts val="0"/>
              </a:spcAft>
              <a:buSzPts val="1800"/>
              <a:buNone/>
            </a:pPr>
            <a:endParaRPr sz="1400">
              <a:solidFill>
                <a:schemeClr val="lt1"/>
              </a:solidFill>
              <a:latin typeface="Arial"/>
              <a:ea typeface="Arial"/>
              <a:cs typeface="Arial"/>
              <a:sym typeface="Arial"/>
            </a:endParaRPr>
          </a:p>
          <a:p>
            <a:pPr marL="457200" lvl="0" indent="-317500" algn="l" rtl="0">
              <a:lnSpc>
                <a:spcPct val="100000"/>
              </a:lnSpc>
              <a:spcBef>
                <a:spcPts val="0"/>
              </a:spcBef>
              <a:spcAft>
                <a:spcPts val="0"/>
              </a:spcAft>
              <a:buClr>
                <a:schemeClr val="lt1"/>
              </a:buClr>
              <a:buSzPts val="1400"/>
              <a:buFont typeface="Arial"/>
              <a:buChar char="●"/>
            </a:pPr>
            <a:r>
              <a:rPr lang="id" sz="1400" b="1">
                <a:solidFill>
                  <a:schemeClr val="lt1"/>
                </a:solidFill>
                <a:latin typeface="Arial"/>
                <a:ea typeface="Arial"/>
                <a:cs typeface="Arial"/>
                <a:sym typeface="Arial"/>
              </a:rPr>
              <a:t>Commit</a:t>
            </a:r>
            <a:r>
              <a:rPr lang="id" sz="14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git commit -m "first commit"</a:t>
            </a:r>
            <a:endParaRPr sz="1400">
              <a:solidFill>
                <a:schemeClr val="lt1"/>
              </a:solidFill>
              <a:highlight>
                <a:schemeClr val="accent1"/>
              </a:highlight>
              <a:latin typeface="Courier New"/>
              <a:ea typeface="Courier New"/>
              <a:cs typeface="Courier New"/>
              <a:sym typeface="Courier New"/>
            </a:endParaRPr>
          </a:p>
          <a:p>
            <a:pPr marL="914400" lvl="0" indent="0" algn="l" rtl="0">
              <a:lnSpc>
                <a:spcPct val="100000"/>
              </a:lnSpc>
              <a:spcBef>
                <a:spcPts val="0"/>
              </a:spcBef>
              <a:spcAft>
                <a:spcPts val="0"/>
              </a:spcAft>
              <a:buSzPts val="1800"/>
              <a:buNone/>
            </a:pPr>
            <a:endParaRPr sz="1400">
              <a:solidFill>
                <a:schemeClr val="lt1"/>
              </a:solidFill>
              <a:highlight>
                <a:schemeClr val="accent1"/>
              </a:highlight>
              <a:latin typeface="Courier New"/>
              <a:ea typeface="Courier New"/>
              <a:cs typeface="Courier New"/>
              <a:sym typeface="Courier New"/>
            </a:endParaRPr>
          </a:p>
          <a:p>
            <a:pPr marL="457200" lvl="0" indent="-317500" algn="l" rtl="0">
              <a:lnSpc>
                <a:spcPct val="100000"/>
              </a:lnSpc>
              <a:spcBef>
                <a:spcPts val="0"/>
              </a:spcBef>
              <a:spcAft>
                <a:spcPts val="0"/>
              </a:spcAft>
              <a:buClr>
                <a:schemeClr val="lt1"/>
              </a:buClr>
              <a:buSzPts val="1400"/>
              <a:buFont typeface="Arial"/>
              <a:buChar char="●"/>
            </a:pPr>
            <a:r>
              <a:rPr lang="id" sz="1400" b="1">
                <a:solidFill>
                  <a:schemeClr val="lt1"/>
                </a:solidFill>
                <a:latin typeface="Arial"/>
                <a:ea typeface="Arial"/>
                <a:cs typeface="Arial"/>
                <a:sym typeface="Arial"/>
              </a:rPr>
              <a:t>Branch</a:t>
            </a:r>
            <a:r>
              <a:rPr lang="id" sz="14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git branch -M main</a:t>
            </a:r>
            <a:endParaRPr sz="1400">
              <a:solidFill>
                <a:schemeClr val="lt1"/>
              </a:solidFill>
              <a:highlight>
                <a:schemeClr val="accent1"/>
              </a:highlight>
              <a:latin typeface="Courier New"/>
              <a:ea typeface="Courier New"/>
              <a:cs typeface="Courier New"/>
              <a:sym typeface="Courier New"/>
            </a:endParaRPr>
          </a:p>
          <a:p>
            <a:pPr marL="914400" lvl="0" indent="0" algn="l" rtl="0">
              <a:lnSpc>
                <a:spcPct val="100000"/>
              </a:lnSpc>
              <a:spcBef>
                <a:spcPts val="0"/>
              </a:spcBef>
              <a:spcAft>
                <a:spcPts val="0"/>
              </a:spcAft>
              <a:buSzPts val="1800"/>
              <a:buNone/>
            </a:pPr>
            <a:endParaRPr sz="1400">
              <a:solidFill>
                <a:schemeClr val="lt1"/>
              </a:solidFill>
              <a:highlight>
                <a:schemeClr val="accent1"/>
              </a:highlight>
              <a:latin typeface="Courier New"/>
              <a:ea typeface="Courier New"/>
              <a:cs typeface="Courier New"/>
              <a:sym typeface="Courier New"/>
            </a:endParaRPr>
          </a:p>
          <a:p>
            <a:pPr marL="457200" lvl="0" indent="-317500" algn="l" rtl="0">
              <a:lnSpc>
                <a:spcPct val="100000"/>
              </a:lnSpc>
              <a:spcBef>
                <a:spcPts val="0"/>
              </a:spcBef>
              <a:spcAft>
                <a:spcPts val="0"/>
              </a:spcAft>
              <a:buClr>
                <a:schemeClr val="lt1"/>
              </a:buClr>
              <a:buSzPts val="1400"/>
              <a:buFont typeface="Arial"/>
              <a:buChar char="●"/>
            </a:pPr>
            <a:r>
              <a:rPr lang="id" sz="1400" b="1">
                <a:solidFill>
                  <a:schemeClr val="lt1"/>
                </a:solidFill>
                <a:latin typeface="Arial"/>
                <a:ea typeface="Arial"/>
                <a:cs typeface="Arial"/>
                <a:sym typeface="Arial"/>
              </a:rPr>
              <a:t>Add</a:t>
            </a:r>
            <a:r>
              <a:rPr lang="id" sz="14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git remote add origin </a:t>
            </a:r>
            <a:r>
              <a:rPr lang="id" sz="1400" u="sng">
                <a:solidFill>
                  <a:schemeClr val="lt1"/>
                </a:solidFill>
                <a:highlight>
                  <a:schemeClr val="accent1"/>
                </a:highlight>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https://github.com/[user]/[repo].git</a:t>
            </a:r>
            <a:endParaRPr sz="1400">
              <a:solidFill>
                <a:schemeClr val="lt1"/>
              </a:solidFill>
              <a:highlight>
                <a:schemeClr val="accent1"/>
              </a:highlight>
              <a:latin typeface="Courier New"/>
              <a:ea typeface="Courier New"/>
              <a:cs typeface="Courier New"/>
              <a:sym typeface="Courier New"/>
            </a:endParaRPr>
          </a:p>
          <a:p>
            <a:pPr marL="914400" lvl="0" indent="0" algn="l" rtl="0">
              <a:lnSpc>
                <a:spcPct val="100000"/>
              </a:lnSpc>
              <a:spcBef>
                <a:spcPts val="0"/>
              </a:spcBef>
              <a:spcAft>
                <a:spcPts val="0"/>
              </a:spcAft>
              <a:buSzPts val="1800"/>
              <a:buNone/>
            </a:pPr>
            <a:endParaRPr sz="1400">
              <a:solidFill>
                <a:schemeClr val="lt1"/>
              </a:solidFill>
              <a:highlight>
                <a:schemeClr val="accent1"/>
              </a:highlight>
              <a:latin typeface="Courier New"/>
              <a:ea typeface="Courier New"/>
              <a:cs typeface="Courier New"/>
              <a:sym typeface="Courier New"/>
            </a:endParaRPr>
          </a:p>
          <a:p>
            <a:pPr marL="457200" lvl="0" indent="-317500" algn="l" rtl="0">
              <a:lnSpc>
                <a:spcPct val="100000"/>
              </a:lnSpc>
              <a:spcBef>
                <a:spcPts val="0"/>
              </a:spcBef>
              <a:spcAft>
                <a:spcPts val="0"/>
              </a:spcAft>
              <a:buClr>
                <a:schemeClr val="lt1"/>
              </a:buClr>
              <a:buSzPts val="1400"/>
              <a:buFont typeface="Arial"/>
              <a:buChar char="●"/>
            </a:pPr>
            <a:r>
              <a:rPr lang="id" sz="1400" b="1">
                <a:solidFill>
                  <a:schemeClr val="lt1"/>
                </a:solidFill>
                <a:latin typeface="Arial"/>
                <a:ea typeface="Arial"/>
                <a:cs typeface="Arial"/>
                <a:sym typeface="Arial"/>
              </a:rPr>
              <a:t>Push</a:t>
            </a:r>
            <a:r>
              <a:rPr lang="id" sz="14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git push -u origin main</a:t>
            </a:r>
            <a:endParaRPr sz="1400">
              <a:highlight>
                <a:schemeClr val="accent1"/>
              </a:highlight>
              <a:latin typeface="Courier New"/>
              <a:ea typeface="Courier New"/>
              <a:cs typeface="Courier New"/>
              <a:sym typeface="Courier New"/>
            </a:endParaRPr>
          </a:p>
          <a:p>
            <a:pPr marL="914400" lvl="0" indent="0" algn="l" rtl="0">
              <a:lnSpc>
                <a:spcPct val="100000"/>
              </a:lnSpc>
              <a:spcBef>
                <a:spcPts val="0"/>
              </a:spcBef>
              <a:spcAft>
                <a:spcPts val="0"/>
              </a:spcAft>
              <a:buSzPts val="1800"/>
              <a:buNone/>
            </a:pPr>
            <a:endParaRPr sz="1400" b="1">
              <a:solidFill>
                <a:schemeClr val="lt1"/>
              </a:solidFill>
              <a:latin typeface="Arial"/>
              <a:ea typeface="Arial"/>
              <a:cs typeface="Arial"/>
              <a:sym typeface="Arial"/>
            </a:endParaRPr>
          </a:p>
          <a:p>
            <a:pPr marL="457200" lvl="0" indent="-317500" algn="l" rtl="0">
              <a:lnSpc>
                <a:spcPct val="100000"/>
              </a:lnSpc>
              <a:spcBef>
                <a:spcPts val="0"/>
              </a:spcBef>
              <a:spcAft>
                <a:spcPts val="0"/>
              </a:spcAft>
              <a:buClr>
                <a:schemeClr val="lt1"/>
              </a:buClr>
              <a:buSzPts val="1400"/>
              <a:buFont typeface="Arial"/>
              <a:buChar char="●"/>
            </a:pPr>
            <a:r>
              <a:rPr lang="id" sz="1400" b="1">
                <a:solidFill>
                  <a:schemeClr val="lt1"/>
                </a:solidFill>
                <a:latin typeface="Arial"/>
                <a:ea typeface="Arial"/>
                <a:cs typeface="Arial"/>
                <a:sym typeface="Arial"/>
              </a:rPr>
              <a:t>Pull</a:t>
            </a:r>
            <a:r>
              <a:rPr lang="id" sz="14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git pull origin [branch]</a:t>
            </a:r>
            <a:endParaRPr sz="1400">
              <a:solidFill>
                <a:schemeClr val="lt1"/>
              </a:solidFill>
              <a:highlight>
                <a:schemeClr val="accent1"/>
              </a:highlight>
              <a:latin typeface="Courier New"/>
              <a:ea typeface="Courier New"/>
              <a:cs typeface="Courier New"/>
              <a:sym typeface="Courier New"/>
            </a:endParaRPr>
          </a:p>
        </p:txBody>
      </p:sp>
      <p:sp>
        <p:nvSpPr>
          <p:cNvPr id="419" name="Google Shape;419;p55"/>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21</a:t>
            </a:fld>
            <a:endParaRPr/>
          </a:p>
        </p:txBody>
      </p:sp>
      <p:cxnSp>
        <p:nvCxnSpPr>
          <p:cNvPr id="420" name="Google Shape;420;p55"/>
          <p:cNvCxnSpPr/>
          <p:nvPr/>
        </p:nvCxnSpPr>
        <p:spPr>
          <a:xfrm>
            <a:off x="505200" y="1017725"/>
            <a:ext cx="3265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6"/>
          <p:cNvSpPr/>
          <p:nvPr/>
        </p:nvSpPr>
        <p:spPr>
          <a:xfrm>
            <a:off x="879950" y="1710050"/>
            <a:ext cx="2043300" cy="1886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39700" marR="0" lvl="0" indent="0" algn="l" rtl="0">
              <a:lnSpc>
                <a:spcPct val="115000"/>
              </a:lnSpc>
              <a:spcBef>
                <a:spcPts val="0"/>
              </a:spcBef>
              <a:spcAft>
                <a:spcPts val="0"/>
              </a:spcAft>
              <a:buClr>
                <a:schemeClr val="dk1"/>
              </a:buClr>
              <a:buSzPts val="1400"/>
              <a:buFont typeface="Arial"/>
              <a:buNone/>
            </a:pPr>
            <a:r>
              <a:rPr lang="id" sz="1200" b="0" i="0" u="none" strike="noStrike" cap="none">
                <a:solidFill>
                  <a:schemeClr val="dk1"/>
                </a:solidFill>
                <a:latin typeface="Courier New"/>
                <a:ea typeface="Courier New"/>
                <a:cs typeface="Courier New"/>
                <a:sym typeface="Courier New"/>
              </a:rPr>
              <a:t>#include &lt;stdio.h&gt;</a:t>
            </a:r>
            <a:endParaRPr sz="1200" b="0" i="0" u="none" strike="noStrike" cap="none">
              <a:solidFill>
                <a:schemeClr val="dk1"/>
              </a:solidFill>
              <a:latin typeface="Courier New"/>
              <a:ea typeface="Courier New"/>
              <a:cs typeface="Courier New"/>
              <a:sym typeface="Courier New"/>
            </a:endParaRPr>
          </a:p>
          <a:p>
            <a:pPr marL="139700" marR="0" lvl="0" indent="0" algn="l" rtl="0">
              <a:lnSpc>
                <a:spcPct val="115000"/>
              </a:lnSpc>
              <a:spcBef>
                <a:spcPts val="0"/>
              </a:spcBef>
              <a:spcAft>
                <a:spcPts val="0"/>
              </a:spcAft>
              <a:buClr>
                <a:schemeClr val="dk1"/>
              </a:buClr>
              <a:buSzPts val="1400"/>
              <a:buFont typeface="Arial"/>
              <a:buNone/>
            </a:pPr>
            <a:br>
              <a:rPr lang="id" sz="1200" b="0" i="0" u="none" strike="noStrike" cap="none">
                <a:solidFill>
                  <a:schemeClr val="dk1"/>
                </a:solidFill>
                <a:latin typeface="Courier New"/>
                <a:ea typeface="Courier New"/>
                <a:cs typeface="Courier New"/>
                <a:sym typeface="Courier New"/>
              </a:rPr>
            </a:br>
            <a:r>
              <a:rPr lang="id" sz="1200" b="0" i="0" u="none" strike="noStrike" cap="none">
                <a:solidFill>
                  <a:schemeClr val="dk1"/>
                </a:solidFill>
                <a:latin typeface="Courier New"/>
                <a:ea typeface="Courier New"/>
                <a:cs typeface="Courier New"/>
                <a:sym typeface="Courier New"/>
              </a:rPr>
              <a:t>int main() {</a:t>
            </a:r>
            <a:br>
              <a:rPr lang="id" sz="1200" b="0" i="0" u="none" strike="noStrike" cap="none">
                <a:solidFill>
                  <a:schemeClr val="dk1"/>
                </a:solidFill>
                <a:latin typeface="Courier New"/>
                <a:ea typeface="Courier New"/>
                <a:cs typeface="Courier New"/>
                <a:sym typeface="Courier New"/>
              </a:rPr>
            </a:br>
            <a:r>
              <a:rPr lang="id" sz="1200" b="0" i="0" u="none" strike="noStrike" cap="none">
                <a:solidFill>
                  <a:schemeClr val="dk1"/>
                </a:solidFill>
                <a:latin typeface="Courier New"/>
                <a:ea typeface="Courier New"/>
                <a:cs typeface="Courier New"/>
                <a:sym typeface="Courier New"/>
              </a:rPr>
              <a:t>printf("Hello World!");</a:t>
            </a:r>
            <a:br>
              <a:rPr lang="id" sz="1200" b="0" i="0" u="none" strike="noStrike" cap="none">
                <a:solidFill>
                  <a:schemeClr val="dk1"/>
                </a:solidFill>
                <a:latin typeface="Courier New"/>
                <a:ea typeface="Courier New"/>
                <a:cs typeface="Courier New"/>
                <a:sym typeface="Courier New"/>
              </a:rPr>
            </a:br>
            <a:r>
              <a:rPr lang="id" sz="1200" b="0" i="0" u="none" strike="noStrike" cap="none">
                <a:solidFill>
                  <a:schemeClr val="dk1"/>
                </a:solidFill>
                <a:latin typeface="Courier New"/>
                <a:ea typeface="Courier New"/>
                <a:cs typeface="Courier New"/>
                <a:sym typeface="Courier New"/>
              </a:rPr>
              <a:t>return 0;</a:t>
            </a:r>
            <a:br>
              <a:rPr lang="id" sz="1200" b="0" i="0" u="none" strike="noStrike" cap="none">
                <a:solidFill>
                  <a:schemeClr val="dk1"/>
                </a:solidFill>
                <a:latin typeface="Courier New"/>
                <a:ea typeface="Courier New"/>
                <a:cs typeface="Courier New"/>
                <a:sym typeface="Courier New"/>
              </a:rPr>
            </a:br>
            <a:r>
              <a:rPr lang="id" sz="1200" b="0" i="0" u="none" strike="noStrike" cap="none">
                <a:solidFill>
                  <a:schemeClr val="dk1"/>
                </a:solidFill>
                <a:latin typeface="Courier New"/>
                <a:ea typeface="Courier New"/>
                <a:cs typeface="Courier New"/>
                <a:sym typeface="Courier New"/>
              </a:rPr>
              <a:t>}</a:t>
            </a:r>
            <a:endParaRPr sz="1200" b="0" i="0" u="none" strike="noStrike" cap="none">
              <a:solidFill>
                <a:srgbClr val="000000"/>
              </a:solidFill>
              <a:latin typeface="Courier New"/>
              <a:ea typeface="Courier New"/>
              <a:cs typeface="Courier New"/>
              <a:sym typeface="Courier New"/>
            </a:endParaRPr>
          </a:p>
        </p:txBody>
      </p:sp>
      <p:sp>
        <p:nvSpPr>
          <p:cNvPr id="426" name="Google Shape;426;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ts val="2800"/>
              <a:buFont typeface="Arial"/>
              <a:buNone/>
            </a:pPr>
            <a:r>
              <a:rPr lang="id" sz="2800" b="1" i="0" u="none" strike="noStrike" cap="none"/>
              <a:t>Hello World!</a:t>
            </a:r>
            <a:endParaRPr/>
          </a:p>
        </p:txBody>
      </p:sp>
      <p:sp>
        <p:nvSpPr>
          <p:cNvPr id="427" name="Google Shape;427;p56"/>
          <p:cNvSpPr txBox="1">
            <a:spLocks noGrp="1"/>
          </p:cNvSpPr>
          <p:nvPr>
            <p:ph type="body" idx="1"/>
          </p:nvPr>
        </p:nvSpPr>
        <p:spPr>
          <a:xfrm>
            <a:off x="4832400" y="1152475"/>
            <a:ext cx="3999900" cy="572700"/>
          </a:xfrm>
          <a:prstGeom prst="rect">
            <a:avLst/>
          </a:prstGeom>
          <a:noFill/>
          <a:ln>
            <a:noFill/>
          </a:ln>
        </p:spPr>
        <p:txBody>
          <a:bodyPr spcFirstLastPara="1" wrap="square" lIns="91425" tIns="91425" rIns="91425" bIns="91425" anchor="t" anchorCtr="0">
            <a:normAutofit fontScale="40000" lnSpcReduction="20000"/>
          </a:bodyPr>
          <a:lstStyle/>
          <a:p>
            <a:pPr marL="114300" lvl="0" indent="0" algn="l" rtl="0">
              <a:lnSpc>
                <a:spcPct val="115000"/>
              </a:lnSpc>
              <a:spcBef>
                <a:spcPts val="0"/>
              </a:spcBef>
              <a:spcAft>
                <a:spcPts val="0"/>
              </a:spcAft>
              <a:buClr>
                <a:schemeClr val="lt1"/>
              </a:buClr>
              <a:buSzPts val="350"/>
              <a:buNone/>
            </a:pPr>
            <a:r>
              <a:rPr lang="id" sz="6400" b="1" i="0" u="none" strike="noStrike" cap="none">
                <a:solidFill>
                  <a:schemeClr val="lt1"/>
                </a:solidFill>
                <a:latin typeface="Arial"/>
                <a:ea typeface="Arial"/>
                <a:cs typeface="Arial"/>
                <a:sym typeface="Arial"/>
              </a:rPr>
              <a:t>Bahasa Python</a:t>
            </a:r>
            <a:endParaRPr sz="6400"/>
          </a:p>
          <a:p>
            <a:pPr marL="139700" lvl="0" indent="0" algn="l" rtl="0">
              <a:lnSpc>
                <a:spcPct val="115000"/>
              </a:lnSpc>
              <a:spcBef>
                <a:spcPts val="0"/>
              </a:spcBef>
              <a:spcAft>
                <a:spcPts val="0"/>
              </a:spcAft>
              <a:buClr>
                <a:schemeClr val="dk1"/>
              </a:buClr>
              <a:buSzPct val="87500"/>
              <a:buNone/>
            </a:pPr>
            <a:endParaRPr sz="1600" b="0" i="0" u="none" strike="noStrike" cap="none">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lt1"/>
              </a:buClr>
              <a:buSzPct val="100000"/>
              <a:buNone/>
            </a:pPr>
            <a:endParaRPr/>
          </a:p>
          <a:p>
            <a:pPr marL="139700" lvl="0" indent="0" algn="l" rtl="0">
              <a:lnSpc>
                <a:spcPct val="115000"/>
              </a:lnSpc>
              <a:spcBef>
                <a:spcPts val="0"/>
              </a:spcBef>
              <a:spcAft>
                <a:spcPts val="0"/>
              </a:spcAft>
              <a:buClr>
                <a:schemeClr val="dk1"/>
              </a:buClr>
              <a:buSzPct val="87500"/>
              <a:buNone/>
            </a:pPr>
            <a:endParaRPr sz="1600" b="0" i="0" u="none" strike="noStrike" cap="none">
              <a:solidFill>
                <a:schemeClr val="lt1"/>
              </a:solidFill>
              <a:latin typeface="Arial"/>
              <a:ea typeface="Arial"/>
              <a:cs typeface="Arial"/>
              <a:sym typeface="Arial"/>
            </a:endParaRPr>
          </a:p>
          <a:p>
            <a:pPr marL="0" lvl="0" indent="0" algn="l" rtl="0">
              <a:lnSpc>
                <a:spcPct val="115000"/>
              </a:lnSpc>
              <a:spcBef>
                <a:spcPts val="0"/>
              </a:spcBef>
              <a:spcAft>
                <a:spcPts val="0"/>
              </a:spcAft>
              <a:buSzPct val="250000"/>
              <a:buNone/>
            </a:pPr>
            <a:endParaRPr/>
          </a:p>
          <a:p>
            <a:pPr marL="457200" lvl="0" indent="-228600" algn="l" rtl="0">
              <a:lnSpc>
                <a:spcPct val="115000"/>
              </a:lnSpc>
              <a:spcBef>
                <a:spcPts val="0"/>
              </a:spcBef>
              <a:spcAft>
                <a:spcPts val="0"/>
              </a:spcAft>
              <a:buClr>
                <a:schemeClr val="dk1"/>
              </a:buClr>
              <a:buSzPct val="87500"/>
              <a:buNone/>
            </a:pPr>
            <a:endParaRPr sz="1600">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dk1"/>
              </a:buClr>
              <a:buSzPct val="87500"/>
              <a:buNone/>
            </a:pPr>
            <a:endParaRPr sz="1600">
              <a:solidFill>
                <a:schemeClr val="lt1"/>
              </a:solidFill>
              <a:latin typeface="Arial"/>
              <a:ea typeface="Arial"/>
              <a:cs typeface="Arial"/>
              <a:sym typeface="Arial"/>
            </a:endParaRPr>
          </a:p>
        </p:txBody>
      </p:sp>
      <p:sp>
        <p:nvSpPr>
          <p:cNvPr id="428" name="Google Shape;428;p56"/>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22</a:t>
            </a:fld>
            <a:endParaRPr/>
          </a:p>
        </p:txBody>
      </p:sp>
      <p:sp>
        <p:nvSpPr>
          <p:cNvPr id="429" name="Google Shape;429;p56"/>
          <p:cNvSpPr txBox="1"/>
          <p:nvPr/>
        </p:nvSpPr>
        <p:spPr>
          <a:xfrm>
            <a:off x="879950" y="1148338"/>
            <a:ext cx="3000000" cy="431100"/>
          </a:xfrm>
          <a:prstGeom prst="rect">
            <a:avLst/>
          </a:prstGeom>
          <a:noFill/>
          <a:ln>
            <a:noFill/>
          </a:ln>
        </p:spPr>
        <p:txBody>
          <a:bodyPr spcFirstLastPara="1" wrap="square" lIns="91425" tIns="91425" rIns="91425" bIns="91425" anchor="t" anchorCtr="0">
            <a:spAutoFit/>
          </a:bodyPr>
          <a:lstStyle/>
          <a:p>
            <a:pPr marL="114300" marR="0" lvl="0" indent="0" algn="l" rtl="0">
              <a:lnSpc>
                <a:spcPct val="115000"/>
              </a:lnSpc>
              <a:spcBef>
                <a:spcPts val="0"/>
              </a:spcBef>
              <a:spcAft>
                <a:spcPts val="0"/>
              </a:spcAft>
              <a:buClr>
                <a:srgbClr val="000000"/>
              </a:buClr>
              <a:buSzPts val="1600"/>
              <a:buFont typeface="Arial"/>
              <a:buNone/>
            </a:pPr>
            <a:r>
              <a:rPr lang="id" sz="1600" b="1" i="0" u="none" strike="noStrike" cap="none">
                <a:solidFill>
                  <a:schemeClr val="dk1"/>
                </a:solidFill>
                <a:latin typeface="Arial"/>
                <a:ea typeface="Arial"/>
                <a:cs typeface="Arial"/>
                <a:sym typeface="Arial"/>
              </a:rPr>
              <a:t>Bahasa C</a:t>
            </a:r>
            <a:endParaRPr sz="1400" b="0" i="0" u="none" strike="noStrike" cap="none">
              <a:solidFill>
                <a:srgbClr val="000000"/>
              </a:solidFill>
              <a:latin typeface="Arial"/>
              <a:ea typeface="Arial"/>
              <a:cs typeface="Arial"/>
              <a:sym typeface="Arial"/>
            </a:endParaRPr>
          </a:p>
        </p:txBody>
      </p:sp>
      <p:sp>
        <p:nvSpPr>
          <p:cNvPr id="430" name="Google Shape;430;p56"/>
          <p:cNvSpPr txBox="1"/>
          <p:nvPr/>
        </p:nvSpPr>
        <p:spPr>
          <a:xfrm>
            <a:off x="4870750" y="2357800"/>
            <a:ext cx="3000000" cy="895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chemeClr val="dk1"/>
              </a:buClr>
              <a:buSzPts val="1400"/>
              <a:buFont typeface="Arial"/>
              <a:buChar char="●"/>
            </a:pPr>
            <a:r>
              <a:rPr lang="id" sz="1400" b="0" i="0" u="none" strike="noStrike" cap="none">
                <a:solidFill>
                  <a:schemeClr val="dk1"/>
                </a:solidFill>
                <a:latin typeface="Arial"/>
                <a:ea typeface="Arial"/>
                <a:cs typeface="Arial"/>
                <a:sym typeface="Arial"/>
              </a:rPr>
              <a:t>Lebih sederhana</a:t>
            </a:r>
            <a:endParaRPr sz="1400" b="0" i="0" u="none" strike="noStrike" cap="none">
              <a:solidFill>
                <a:schemeClr val="dk1"/>
              </a:solidFill>
              <a:latin typeface="Corbel"/>
              <a:ea typeface="Corbel"/>
              <a:cs typeface="Corbel"/>
              <a:sym typeface="Corbel"/>
            </a:endParaRPr>
          </a:p>
          <a:p>
            <a:pPr marL="457200" marR="0" lvl="0" indent="-317500" algn="l" rtl="0">
              <a:lnSpc>
                <a:spcPct val="115000"/>
              </a:lnSpc>
              <a:spcBef>
                <a:spcPts val="0"/>
              </a:spcBef>
              <a:spcAft>
                <a:spcPts val="0"/>
              </a:spcAft>
              <a:buClr>
                <a:schemeClr val="dk1"/>
              </a:buClr>
              <a:buSzPts val="1400"/>
              <a:buFont typeface="Arial"/>
              <a:buChar char="●"/>
            </a:pPr>
            <a:r>
              <a:rPr lang="id" sz="1400" b="0" i="0" u="none" strike="noStrike" cap="none">
                <a:solidFill>
                  <a:schemeClr val="dk1"/>
                </a:solidFill>
                <a:latin typeface="Arial"/>
                <a:ea typeface="Arial"/>
                <a:cs typeface="Arial"/>
                <a:sym typeface="Arial"/>
              </a:rPr>
              <a:t>Tidak ada kurung kurawal </a:t>
            </a:r>
            <a:r>
              <a:rPr lang="id" sz="1400" b="1" i="0" u="none" strike="noStrike" cap="none">
                <a:solidFill>
                  <a:schemeClr val="dk1"/>
                </a:solidFill>
              </a:rPr>
              <a:t>{</a:t>
            </a:r>
            <a:r>
              <a:rPr lang="id" sz="1400" i="0" u="none" strike="noStrike" cap="none">
                <a:solidFill>
                  <a:schemeClr val="dk1"/>
                </a:solidFill>
              </a:rPr>
              <a:t>..</a:t>
            </a:r>
            <a:r>
              <a:rPr lang="id" sz="1400" b="1" i="0" u="none" strike="noStrike" cap="none">
                <a:solidFill>
                  <a:schemeClr val="dk1"/>
                </a:solidFill>
              </a:rPr>
              <a:t>}</a:t>
            </a:r>
            <a:endParaRPr sz="1400" b="1" i="0" u="none" strike="noStrike" cap="none">
              <a:solidFill>
                <a:schemeClr val="dk1"/>
              </a:solidFill>
              <a:latin typeface="Corbel"/>
              <a:ea typeface="Corbel"/>
              <a:cs typeface="Corbel"/>
              <a:sym typeface="Corbel"/>
            </a:endParaRPr>
          </a:p>
          <a:p>
            <a:pPr marL="457200" marR="0" lvl="0" indent="-317500" algn="l" rtl="0">
              <a:lnSpc>
                <a:spcPct val="115000"/>
              </a:lnSpc>
              <a:spcBef>
                <a:spcPts val="0"/>
              </a:spcBef>
              <a:spcAft>
                <a:spcPts val="0"/>
              </a:spcAft>
              <a:buClr>
                <a:schemeClr val="dk1"/>
              </a:buClr>
              <a:buSzPts val="1400"/>
              <a:buFont typeface="Arial"/>
              <a:buChar char="●"/>
            </a:pPr>
            <a:r>
              <a:rPr lang="id" sz="1400" b="0" i="0" u="none" strike="noStrike" cap="none">
                <a:solidFill>
                  <a:schemeClr val="dk1"/>
                </a:solidFill>
                <a:latin typeface="Arial"/>
                <a:ea typeface="Arial"/>
                <a:cs typeface="Arial"/>
                <a:sym typeface="Arial"/>
              </a:rPr>
              <a:t>Tidak perlu titik koma </a:t>
            </a:r>
            <a:r>
              <a:rPr lang="id" sz="1400" b="1" i="0" u="none" strike="noStrike" cap="none">
                <a:solidFill>
                  <a:schemeClr val="dk1"/>
                </a:solidFill>
              </a:rPr>
              <a:t>;</a:t>
            </a:r>
            <a:endParaRPr sz="1400" b="1" i="0" u="none" strike="noStrike" cap="none">
              <a:solidFill>
                <a:srgbClr val="000000"/>
              </a:solidFill>
            </a:endParaRPr>
          </a:p>
        </p:txBody>
      </p:sp>
      <p:sp>
        <p:nvSpPr>
          <p:cNvPr id="431" name="Google Shape;431;p56"/>
          <p:cNvSpPr/>
          <p:nvPr/>
        </p:nvSpPr>
        <p:spPr>
          <a:xfrm>
            <a:off x="5080325" y="1725175"/>
            <a:ext cx="1991100" cy="431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39700" marR="0" lvl="0" indent="0" algn="l" rtl="0">
              <a:lnSpc>
                <a:spcPct val="115000"/>
              </a:lnSpc>
              <a:spcBef>
                <a:spcPts val="0"/>
              </a:spcBef>
              <a:spcAft>
                <a:spcPts val="0"/>
              </a:spcAft>
              <a:buClr>
                <a:schemeClr val="dk1"/>
              </a:buClr>
              <a:buSzPts val="1400"/>
              <a:buFont typeface="Arial"/>
              <a:buNone/>
            </a:pPr>
            <a:r>
              <a:rPr lang="id" sz="1200" b="0" i="0" u="none" strike="noStrike" cap="none">
                <a:solidFill>
                  <a:schemeClr val="dk1"/>
                </a:solidFill>
                <a:latin typeface="Courier New"/>
                <a:ea typeface="Courier New"/>
                <a:cs typeface="Courier New"/>
                <a:sym typeface="Courier New"/>
              </a:rPr>
              <a:t>print(”Hello World!”)</a:t>
            </a:r>
            <a:endParaRPr sz="1200" b="0" i="0" u="none" strike="noStrike" cap="none">
              <a:solidFill>
                <a:srgbClr val="000000"/>
              </a:solidFill>
              <a:latin typeface="Courier New"/>
              <a:ea typeface="Courier New"/>
              <a:cs typeface="Courier New"/>
              <a:sym typeface="Courier New"/>
            </a:endParaRPr>
          </a:p>
        </p:txBody>
      </p:sp>
      <p:cxnSp>
        <p:nvCxnSpPr>
          <p:cNvPr id="432" name="Google Shape;432;p56"/>
          <p:cNvCxnSpPr/>
          <p:nvPr/>
        </p:nvCxnSpPr>
        <p:spPr>
          <a:xfrm>
            <a:off x="505200" y="1017725"/>
            <a:ext cx="21126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ts val="2800"/>
              <a:buFont typeface="Arial"/>
              <a:buNone/>
            </a:pPr>
            <a:r>
              <a:rPr lang="id" sz="2800" b="1" i="0" u="none" strike="noStrike" cap="none"/>
              <a:t>Tipe Data Python</a:t>
            </a:r>
            <a:endParaRPr/>
          </a:p>
        </p:txBody>
      </p:sp>
      <p:sp>
        <p:nvSpPr>
          <p:cNvPr id="438" name="Google Shape;438;p57"/>
          <p:cNvSpPr txBox="1">
            <a:spLocks noGrp="1"/>
          </p:cNvSpPr>
          <p:nvPr>
            <p:ph type="body" idx="1"/>
          </p:nvPr>
        </p:nvSpPr>
        <p:spPr>
          <a:xfrm>
            <a:off x="749300" y="1152475"/>
            <a:ext cx="3562200" cy="1579200"/>
          </a:xfrm>
          <a:prstGeom prst="rect">
            <a:avLst/>
          </a:prstGeom>
          <a:noFill/>
          <a:ln>
            <a:noFill/>
          </a:ln>
        </p:spPr>
        <p:txBody>
          <a:bodyPr spcFirstLastPara="1" wrap="square" lIns="91425" tIns="91425" rIns="91425" bIns="91425" anchor="t" anchorCtr="0">
            <a:normAutofit/>
          </a:bodyPr>
          <a:lstStyle/>
          <a:p>
            <a:pPr marL="400050" lvl="0" indent="-29845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f</a:t>
            </a:r>
            <a:r>
              <a:rPr lang="id" sz="1600" i="0" u="none" strike="noStrike" cap="none">
                <a:solidFill>
                  <a:schemeClr val="lt1"/>
                </a:solidFill>
                <a:latin typeface="Arial"/>
                <a:ea typeface="Arial"/>
                <a:cs typeface="Arial"/>
                <a:sym typeface="Arial"/>
              </a:rPr>
              <a:t>loat – bilangan riil</a:t>
            </a:r>
            <a:endParaRPr sz="1600" i="0" u="none" strike="noStrike" cap="none">
              <a:solidFill>
                <a:schemeClr val="lt1"/>
              </a:solidFill>
              <a:latin typeface="Arial"/>
              <a:ea typeface="Arial"/>
              <a:cs typeface="Arial"/>
              <a:sym typeface="Arial"/>
            </a:endParaRPr>
          </a:p>
          <a:p>
            <a:pPr marL="400050" lvl="0" indent="-29845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int – bilangan bulat (integer)</a:t>
            </a:r>
            <a:endParaRPr sz="1600"/>
          </a:p>
          <a:p>
            <a:pPr marL="400050" lvl="0" indent="-29845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str – string, teks</a:t>
            </a:r>
            <a:endParaRPr sz="1600">
              <a:solidFill>
                <a:schemeClr val="lt1"/>
              </a:solidFill>
              <a:latin typeface="Arial"/>
              <a:ea typeface="Arial"/>
              <a:cs typeface="Arial"/>
              <a:sym typeface="Arial"/>
            </a:endParaRPr>
          </a:p>
          <a:p>
            <a:pPr marL="400050" lvl="0" indent="-29845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bool – True or False</a:t>
            </a:r>
            <a:endParaRPr sz="1600">
              <a:solidFill>
                <a:schemeClr val="lt1"/>
              </a:solidFill>
              <a:latin typeface="Arial"/>
              <a:ea typeface="Arial"/>
              <a:cs typeface="Arial"/>
              <a:sym typeface="Arial"/>
            </a:endParaRPr>
          </a:p>
        </p:txBody>
      </p:sp>
      <p:sp>
        <p:nvSpPr>
          <p:cNvPr id="439" name="Google Shape;439;p5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400050" lvl="0" indent="-29845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Masalah</a:t>
            </a:r>
            <a:endParaRPr sz="1600">
              <a:solidFill>
                <a:schemeClr val="lt1"/>
              </a:solidFill>
              <a:latin typeface="Arial"/>
              <a:ea typeface="Arial"/>
              <a:cs typeface="Arial"/>
              <a:sym typeface="Arial"/>
            </a:endParaRPr>
          </a:p>
          <a:p>
            <a:pPr marL="857250" lvl="1" indent="-311150" algn="l" rtl="0">
              <a:lnSpc>
                <a:spcPct val="115000"/>
              </a:lnSpc>
              <a:spcBef>
                <a:spcPts val="0"/>
              </a:spcBef>
              <a:spcAft>
                <a:spcPts val="0"/>
              </a:spcAft>
              <a:buClr>
                <a:schemeClr val="lt1"/>
              </a:buClr>
              <a:buSzPts val="1600"/>
              <a:buChar char="○"/>
            </a:pPr>
            <a:r>
              <a:rPr lang="id" sz="1600" i="0" u="none" strike="noStrike" cap="none">
                <a:solidFill>
                  <a:schemeClr val="lt1"/>
                </a:solidFill>
                <a:latin typeface="Arial"/>
                <a:ea typeface="Arial"/>
                <a:cs typeface="Arial"/>
                <a:sym typeface="Arial"/>
              </a:rPr>
              <a:t>Terlalu banyak data masukan</a:t>
            </a:r>
            <a:r>
              <a:rPr lang="id" sz="1600">
                <a:solidFill>
                  <a:schemeClr val="lt1"/>
                </a:solidFill>
                <a:latin typeface="Arial"/>
                <a:ea typeface="Arial"/>
                <a:cs typeface="Arial"/>
                <a:sym typeface="Arial"/>
              </a:rPr>
              <a:t> untuk tipe data yang sama</a:t>
            </a:r>
            <a:endParaRPr sz="1600">
              <a:solidFill>
                <a:schemeClr val="lt1"/>
              </a:solidFill>
              <a:latin typeface="Arial"/>
              <a:ea typeface="Arial"/>
              <a:cs typeface="Arial"/>
              <a:sym typeface="Arial"/>
            </a:endParaRPr>
          </a:p>
          <a:p>
            <a:pPr marL="857250" lvl="1" indent="-31115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Tidak nyaman</a:t>
            </a:r>
            <a:endParaRPr sz="1600"/>
          </a:p>
          <a:p>
            <a:pPr marL="363537" lvl="1" indent="0" algn="l" rtl="0">
              <a:lnSpc>
                <a:spcPct val="115000"/>
              </a:lnSpc>
              <a:spcBef>
                <a:spcPts val="0"/>
              </a:spcBef>
              <a:spcAft>
                <a:spcPts val="0"/>
              </a:spcAft>
              <a:buClr>
                <a:schemeClr val="dk1"/>
              </a:buClr>
              <a:buSzPts val="1200"/>
              <a:buNone/>
            </a:pPr>
            <a:endParaRPr sz="1600">
              <a:solidFill>
                <a:schemeClr val="lt1"/>
              </a:solidFill>
              <a:latin typeface="Arial"/>
              <a:ea typeface="Arial"/>
              <a:cs typeface="Arial"/>
              <a:sym typeface="Arial"/>
            </a:endParaRPr>
          </a:p>
          <a:p>
            <a:pPr marL="363537" lvl="1" indent="0" algn="l" rtl="0">
              <a:lnSpc>
                <a:spcPct val="115000"/>
              </a:lnSpc>
              <a:spcBef>
                <a:spcPts val="0"/>
              </a:spcBef>
              <a:spcAft>
                <a:spcPts val="0"/>
              </a:spcAft>
              <a:buClr>
                <a:schemeClr val="dk1"/>
              </a:buClr>
              <a:buSzPts val="1200"/>
              <a:buNone/>
            </a:pPr>
            <a:endParaRPr sz="1600">
              <a:solidFill>
                <a:schemeClr val="lt1"/>
              </a:solidFill>
              <a:latin typeface="Arial"/>
              <a:ea typeface="Arial"/>
              <a:cs typeface="Arial"/>
              <a:sym typeface="Arial"/>
            </a:endParaRPr>
          </a:p>
          <a:p>
            <a:pPr marL="363537" lvl="1" indent="0" algn="l" rtl="0">
              <a:lnSpc>
                <a:spcPct val="115000"/>
              </a:lnSpc>
              <a:spcBef>
                <a:spcPts val="0"/>
              </a:spcBef>
              <a:spcAft>
                <a:spcPts val="0"/>
              </a:spcAft>
              <a:buClr>
                <a:schemeClr val="dk1"/>
              </a:buClr>
              <a:buSzPts val="1200"/>
              <a:buNone/>
            </a:pPr>
            <a:endParaRPr sz="1600">
              <a:solidFill>
                <a:schemeClr val="lt1"/>
              </a:solidFill>
              <a:latin typeface="Arial"/>
              <a:ea typeface="Arial"/>
              <a:cs typeface="Arial"/>
              <a:sym typeface="Arial"/>
            </a:endParaRPr>
          </a:p>
          <a:p>
            <a:pPr marL="363537" lvl="1" indent="0" algn="l" rtl="0">
              <a:lnSpc>
                <a:spcPct val="115000"/>
              </a:lnSpc>
              <a:spcBef>
                <a:spcPts val="0"/>
              </a:spcBef>
              <a:spcAft>
                <a:spcPts val="0"/>
              </a:spcAft>
              <a:buClr>
                <a:schemeClr val="dk1"/>
              </a:buClr>
              <a:buSzPts val="1200"/>
              <a:buNone/>
            </a:pPr>
            <a:endParaRPr sz="1600">
              <a:solidFill>
                <a:schemeClr val="lt1"/>
              </a:solidFill>
              <a:latin typeface="Arial"/>
              <a:ea typeface="Arial"/>
              <a:cs typeface="Arial"/>
              <a:sym typeface="Arial"/>
            </a:endParaRPr>
          </a:p>
          <a:p>
            <a:pPr marL="363538" lvl="1" indent="0" algn="l" rtl="0">
              <a:lnSpc>
                <a:spcPct val="115000"/>
              </a:lnSpc>
              <a:spcBef>
                <a:spcPts val="0"/>
              </a:spcBef>
              <a:spcAft>
                <a:spcPts val="0"/>
              </a:spcAft>
              <a:buClr>
                <a:schemeClr val="dk1"/>
              </a:buClr>
              <a:buSzPts val="1200"/>
              <a:buNone/>
            </a:pPr>
            <a:endParaRPr sz="1600">
              <a:solidFill>
                <a:schemeClr val="lt1"/>
              </a:solidFill>
              <a:latin typeface="Arial"/>
              <a:ea typeface="Arial"/>
              <a:cs typeface="Arial"/>
              <a:sym typeface="Arial"/>
            </a:endParaRPr>
          </a:p>
          <a:p>
            <a:pPr marL="457200" lvl="0" indent="-3556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Solusi 🡪 Python List</a:t>
            </a:r>
            <a:endParaRPr sz="1600">
              <a:solidFill>
                <a:schemeClr val="lt1"/>
              </a:solidFill>
              <a:latin typeface="Arial"/>
              <a:ea typeface="Arial"/>
              <a:cs typeface="Arial"/>
              <a:sym typeface="Arial"/>
            </a:endParaRPr>
          </a:p>
        </p:txBody>
      </p:sp>
      <p:sp>
        <p:nvSpPr>
          <p:cNvPr id="440" name="Google Shape;440;p57"/>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23</a:t>
            </a:fld>
            <a:endParaRPr/>
          </a:p>
        </p:txBody>
      </p:sp>
      <p:sp>
        <p:nvSpPr>
          <p:cNvPr id="441" name="Google Shape;441;p57"/>
          <p:cNvSpPr/>
          <p:nvPr/>
        </p:nvSpPr>
        <p:spPr>
          <a:xfrm>
            <a:off x="906150" y="2522175"/>
            <a:ext cx="2707200" cy="84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14300" marR="0" lvl="0" indent="0" algn="l" rtl="0">
              <a:lnSpc>
                <a:spcPct val="115000"/>
              </a:lnSpc>
              <a:spcBef>
                <a:spcPts val="0"/>
              </a:spcBef>
              <a:spcAft>
                <a:spcPts val="0"/>
              </a:spcAft>
              <a:buClr>
                <a:srgbClr val="000000"/>
              </a:buClr>
              <a:buSzPts val="1400"/>
              <a:buFont typeface="Arial"/>
              <a:buNone/>
            </a:pPr>
            <a:r>
              <a:rPr lang="id" sz="1400" b="0" i="0" u="none" strike="noStrike" cap="none">
                <a:solidFill>
                  <a:schemeClr val="dk1"/>
                </a:solidFill>
                <a:latin typeface="Courier New"/>
                <a:ea typeface="Courier New"/>
                <a:cs typeface="Courier New"/>
                <a:sym typeface="Courier New"/>
              </a:rPr>
              <a:t>In [1]: height = 1.84 </a:t>
            </a:r>
            <a:endParaRPr sz="1400" b="0" i="0" u="none" strike="noStrike" cap="none">
              <a:solidFill>
                <a:schemeClr val="dk1"/>
              </a:solidFill>
              <a:latin typeface="Courier New"/>
              <a:ea typeface="Courier New"/>
              <a:cs typeface="Courier New"/>
              <a:sym typeface="Courier New"/>
            </a:endParaRPr>
          </a:p>
          <a:p>
            <a:pPr marL="114300" marR="0" lvl="0" indent="0" algn="l" rtl="0">
              <a:lnSpc>
                <a:spcPct val="115000"/>
              </a:lnSpc>
              <a:spcBef>
                <a:spcPts val="0"/>
              </a:spcBef>
              <a:spcAft>
                <a:spcPts val="0"/>
              </a:spcAft>
              <a:buClr>
                <a:srgbClr val="000000"/>
              </a:buClr>
              <a:buSzPts val="1400"/>
              <a:buFont typeface="Arial"/>
              <a:buNone/>
            </a:pPr>
            <a:r>
              <a:rPr lang="id" sz="1400" b="0" i="0" u="none" strike="noStrike" cap="none">
                <a:solidFill>
                  <a:schemeClr val="dk1"/>
                </a:solidFill>
                <a:latin typeface="Courier New"/>
                <a:ea typeface="Courier New"/>
                <a:cs typeface="Courier New"/>
                <a:sym typeface="Courier New"/>
              </a:rPr>
              <a:t>In [2]: tall = True</a:t>
            </a:r>
            <a:endParaRPr sz="1400" b="0" i="0" u="none" strike="noStrike" cap="none">
              <a:solidFill>
                <a:schemeClr val="dk1"/>
              </a:solidFill>
              <a:latin typeface="Courier New"/>
              <a:ea typeface="Courier New"/>
              <a:cs typeface="Courier New"/>
              <a:sym typeface="Courier New"/>
            </a:endParaRPr>
          </a:p>
        </p:txBody>
      </p:sp>
      <p:sp>
        <p:nvSpPr>
          <p:cNvPr id="442" name="Google Shape;442;p57"/>
          <p:cNvSpPr/>
          <p:nvPr/>
        </p:nvSpPr>
        <p:spPr>
          <a:xfrm>
            <a:off x="5351050" y="2571750"/>
            <a:ext cx="2707200" cy="84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363537" marR="0" lvl="1" indent="0" algn="l" rtl="0">
              <a:lnSpc>
                <a:spcPct val="115000"/>
              </a:lnSpc>
              <a:spcBef>
                <a:spcPts val="0"/>
              </a:spcBef>
              <a:spcAft>
                <a:spcPts val="0"/>
              </a:spcAft>
              <a:buClr>
                <a:schemeClr val="dk1"/>
              </a:buClr>
              <a:buSzPts val="1200"/>
              <a:buFont typeface="Arial"/>
              <a:buNone/>
            </a:pPr>
            <a:r>
              <a:rPr lang="id" sz="1200" b="0" i="0" u="none" strike="noStrike" cap="none">
                <a:solidFill>
                  <a:schemeClr val="dk1"/>
                </a:solidFill>
                <a:latin typeface="Courier New"/>
                <a:ea typeface="Courier New"/>
                <a:cs typeface="Courier New"/>
                <a:sym typeface="Courier New"/>
              </a:rPr>
              <a:t>In [3]: height1 = 1.84 </a:t>
            </a:r>
            <a:endParaRPr sz="1200" b="0" i="0" u="none" strike="noStrike" cap="none">
              <a:solidFill>
                <a:schemeClr val="dk1"/>
              </a:solidFill>
              <a:latin typeface="Courier New"/>
              <a:ea typeface="Courier New"/>
              <a:cs typeface="Courier New"/>
              <a:sym typeface="Courier New"/>
            </a:endParaRPr>
          </a:p>
          <a:p>
            <a:pPr marL="363537" marR="0" lvl="1" indent="0" algn="l" rtl="0">
              <a:lnSpc>
                <a:spcPct val="115000"/>
              </a:lnSpc>
              <a:spcBef>
                <a:spcPts val="0"/>
              </a:spcBef>
              <a:spcAft>
                <a:spcPts val="0"/>
              </a:spcAft>
              <a:buClr>
                <a:schemeClr val="dk1"/>
              </a:buClr>
              <a:buSzPts val="1200"/>
              <a:buFont typeface="Arial"/>
              <a:buNone/>
            </a:pPr>
            <a:r>
              <a:rPr lang="id" sz="1200" b="0" i="0" u="none" strike="noStrike" cap="none">
                <a:solidFill>
                  <a:schemeClr val="dk1"/>
                </a:solidFill>
                <a:latin typeface="Courier New"/>
                <a:ea typeface="Courier New"/>
                <a:cs typeface="Courier New"/>
                <a:sym typeface="Courier New"/>
              </a:rPr>
              <a:t>In [4]: height2 = 1.79 </a:t>
            </a:r>
            <a:endParaRPr sz="1200" b="0" i="0" u="none" strike="noStrike" cap="none">
              <a:solidFill>
                <a:schemeClr val="dk1"/>
              </a:solidFill>
              <a:latin typeface="Courier New"/>
              <a:ea typeface="Courier New"/>
              <a:cs typeface="Courier New"/>
              <a:sym typeface="Courier New"/>
            </a:endParaRPr>
          </a:p>
          <a:p>
            <a:pPr marL="363537" marR="0" lvl="1" indent="0" algn="l" rtl="0">
              <a:lnSpc>
                <a:spcPct val="115000"/>
              </a:lnSpc>
              <a:spcBef>
                <a:spcPts val="0"/>
              </a:spcBef>
              <a:spcAft>
                <a:spcPts val="0"/>
              </a:spcAft>
              <a:buClr>
                <a:schemeClr val="dk1"/>
              </a:buClr>
              <a:buSzPts val="1200"/>
              <a:buFont typeface="Arial"/>
              <a:buNone/>
            </a:pPr>
            <a:r>
              <a:rPr lang="id" sz="1200" b="0" i="0" u="none" strike="noStrike" cap="none">
                <a:solidFill>
                  <a:schemeClr val="dk1"/>
                </a:solidFill>
                <a:latin typeface="Courier New"/>
                <a:ea typeface="Courier New"/>
                <a:cs typeface="Courier New"/>
                <a:sym typeface="Courier New"/>
              </a:rPr>
              <a:t>In [5]: height3 = 1.82 </a:t>
            </a:r>
            <a:endParaRPr sz="1200" b="0" i="0" u="none" strike="noStrike" cap="none">
              <a:solidFill>
                <a:schemeClr val="dk1"/>
              </a:solidFill>
              <a:latin typeface="Courier New"/>
              <a:ea typeface="Courier New"/>
              <a:cs typeface="Courier New"/>
              <a:sym typeface="Courier New"/>
            </a:endParaRPr>
          </a:p>
          <a:p>
            <a:pPr marL="363537" marR="0" lvl="1" indent="0" algn="l" rtl="0">
              <a:lnSpc>
                <a:spcPct val="115000"/>
              </a:lnSpc>
              <a:spcBef>
                <a:spcPts val="0"/>
              </a:spcBef>
              <a:spcAft>
                <a:spcPts val="0"/>
              </a:spcAft>
              <a:buClr>
                <a:schemeClr val="dk1"/>
              </a:buClr>
              <a:buSzPts val="1200"/>
              <a:buFont typeface="Arial"/>
              <a:buNone/>
            </a:pPr>
            <a:r>
              <a:rPr lang="id" sz="1200" b="0" i="0" u="none" strike="noStrike" cap="none">
                <a:solidFill>
                  <a:schemeClr val="dk1"/>
                </a:solidFill>
                <a:latin typeface="Courier New"/>
                <a:ea typeface="Courier New"/>
                <a:cs typeface="Courier New"/>
                <a:sym typeface="Courier New"/>
              </a:rPr>
              <a:t>In [6]: height4 = 1.90</a:t>
            </a:r>
            <a:endParaRPr sz="1200" b="0" i="0" u="none" strike="noStrike" cap="none">
              <a:solidFill>
                <a:schemeClr val="dk1"/>
              </a:solidFill>
              <a:latin typeface="Courier New"/>
              <a:ea typeface="Courier New"/>
              <a:cs typeface="Courier New"/>
              <a:sym typeface="Courier New"/>
            </a:endParaRPr>
          </a:p>
        </p:txBody>
      </p:sp>
      <p:cxnSp>
        <p:nvCxnSpPr>
          <p:cNvPr id="443" name="Google Shape;443;p57"/>
          <p:cNvCxnSpPr/>
          <p:nvPr/>
        </p:nvCxnSpPr>
        <p:spPr>
          <a:xfrm>
            <a:off x="505200" y="1017725"/>
            <a:ext cx="2916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58"/>
          <p:cNvPicPr preferRelativeResize="0"/>
          <p:nvPr/>
        </p:nvPicPr>
        <p:blipFill rotWithShape="1">
          <a:blip r:embed="rId3">
            <a:alphaModFix/>
          </a:blip>
          <a:srcRect l="8822" t="24210" b="20226"/>
          <a:stretch/>
        </p:blipFill>
        <p:spPr>
          <a:xfrm>
            <a:off x="978518" y="2191019"/>
            <a:ext cx="7178720" cy="2088104"/>
          </a:xfrm>
          <a:prstGeom prst="rect">
            <a:avLst/>
          </a:prstGeom>
          <a:noFill/>
          <a:ln>
            <a:noFill/>
          </a:ln>
        </p:spPr>
      </p:pic>
      <p:sp>
        <p:nvSpPr>
          <p:cNvPr id="449" name="Google Shape;449;p58"/>
          <p:cNvSpPr/>
          <p:nvPr/>
        </p:nvSpPr>
        <p:spPr>
          <a:xfrm>
            <a:off x="3760806" y="1257832"/>
            <a:ext cx="2362909" cy="38136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id" sz="1400" b="0" i="0" u="none" strike="noStrike" cap="none">
                <a:solidFill>
                  <a:schemeClr val="dk1"/>
                </a:solidFill>
                <a:latin typeface="Arial"/>
                <a:ea typeface="Arial"/>
                <a:cs typeface="Arial"/>
                <a:sym typeface="Arial"/>
              </a:rPr>
              <a:t>Int (11)</a:t>
            </a:r>
            <a:endParaRPr sz="1400" b="0" i="0" u="none" strike="noStrike" cap="none">
              <a:solidFill>
                <a:srgbClr val="000000"/>
              </a:solidFill>
              <a:latin typeface="Arial"/>
              <a:ea typeface="Arial"/>
              <a:cs typeface="Arial"/>
              <a:sym typeface="Arial"/>
            </a:endParaRPr>
          </a:p>
        </p:txBody>
      </p:sp>
      <p:cxnSp>
        <p:nvCxnSpPr>
          <p:cNvPr id="450" name="Google Shape;450;p58"/>
          <p:cNvCxnSpPr/>
          <p:nvPr/>
        </p:nvCxnSpPr>
        <p:spPr>
          <a:xfrm rot="10800000" flipH="1">
            <a:off x="3448754" y="1836162"/>
            <a:ext cx="859809" cy="614149"/>
          </a:xfrm>
          <a:prstGeom prst="straightConnector1">
            <a:avLst/>
          </a:prstGeom>
          <a:noFill/>
          <a:ln w="38100" cap="flat" cmpd="sng">
            <a:solidFill>
              <a:srgbClr val="ABE1DC"/>
            </a:solidFill>
            <a:prstDash val="solid"/>
            <a:miter lim="800000"/>
            <a:headEnd type="none" w="sm" len="sm"/>
            <a:tailEnd type="stealth" w="med" len="med"/>
          </a:ln>
        </p:spPr>
      </p:cxnSp>
      <p:cxnSp>
        <p:nvCxnSpPr>
          <p:cNvPr id="451" name="Google Shape;451;p58"/>
          <p:cNvCxnSpPr/>
          <p:nvPr/>
        </p:nvCxnSpPr>
        <p:spPr>
          <a:xfrm rot="10800000">
            <a:off x="5359442" y="1877106"/>
            <a:ext cx="1187355" cy="655093"/>
          </a:xfrm>
          <a:prstGeom prst="straightConnector1">
            <a:avLst/>
          </a:prstGeom>
          <a:noFill/>
          <a:ln w="38100" cap="flat" cmpd="sng">
            <a:solidFill>
              <a:srgbClr val="ABE1DC"/>
            </a:solidFill>
            <a:prstDash val="solid"/>
            <a:miter lim="800000"/>
            <a:headEnd type="none" w="sm" len="sm"/>
            <a:tailEnd type="stealth" w="med" len="med"/>
          </a:ln>
        </p:spPr>
      </p:cxnSp>
      <p:sp>
        <p:nvSpPr>
          <p:cNvPr id="452" name="Google Shape;452;p58"/>
          <p:cNvSpPr txBox="1"/>
          <p:nvPr/>
        </p:nvSpPr>
        <p:spPr>
          <a:xfrm>
            <a:off x="7796463" y="637674"/>
            <a:ext cx="83017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d" sz="1400" b="1" i="0" u="none" strike="noStrike" cap="none">
                <a:solidFill>
                  <a:srgbClr val="000000"/>
                </a:solidFill>
                <a:latin typeface="Arial"/>
                <a:ea typeface="Arial"/>
                <a:cs typeface="Arial"/>
                <a:sym typeface="Arial"/>
              </a:rPr>
              <a:t>T</a:t>
            </a:r>
            <a:endParaRPr sz="1400" b="1" i="0" u="none" strike="noStrike" cap="none">
              <a:solidFill>
                <a:srgbClr val="000000"/>
              </a:solidFill>
              <a:latin typeface="Arial"/>
              <a:ea typeface="Arial"/>
              <a:cs typeface="Arial"/>
              <a:sym typeface="Arial"/>
            </a:endParaRPr>
          </a:p>
        </p:txBody>
      </p:sp>
      <p:sp>
        <p:nvSpPr>
          <p:cNvPr id="453" name="Google Shape;453;p58"/>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9"/>
          <p:cNvSpPr txBox="1">
            <a:spLocks noGrp="1"/>
          </p:cNvSpPr>
          <p:nvPr>
            <p:ph type="title"/>
          </p:nvPr>
        </p:nvSpPr>
        <p:spPr>
          <a:xfrm>
            <a:off x="316273" y="542701"/>
            <a:ext cx="8351400" cy="5289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b="1"/>
              <a:t>Tipe Data Python</a:t>
            </a:r>
            <a:endParaRPr/>
          </a:p>
        </p:txBody>
      </p:sp>
      <p:sp>
        <p:nvSpPr>
          <p:cNvPr id="459" name="Google Shape;459;p59"/>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25</a:t>
            </a:fld>
            <a:endParaRPr/>
          </a:p>
        </p:txBody>
      </p:sp>
      <p:pic>
        <p:nvPicPr>
          <p:cNvPr id="460" name="Google Shape;460;p59"/>
          <p:cNvPicPr preferRelativeResize="0"/>
          <p:nvPr/>
        </p:nvPicPr>
        <p:blipFill rotWithShape="1">
          <a:blip r:embed="rId3">
            <a:alphaModFix/>
          </a:blip>
          <a:srcRect l="10071" t="35774" r="4486" b="44200"/>
          <a:stretch/>
        </p:blipFill>
        <p:spPr>
          <a:xfrm>
            <a:off x="2562726" y="1792446"/>
            <a:ext cx="4537523" cy="502094"/>
          </a:xfrm>
          <a:prstGeom prst="rect">
            <a:avLst/>
          </a:prstGeom>
          <a:noFill/>
          <a:ln>
            <a:noFill/>
          </a:ln>
        </p:spPr>
      </p:pic>
      <p:sp>
        <p:nvSpPr>
          <p:cNvPr id="461" name="Google Shape;461;p59"/>
          <p:cNvSpPr txBox="1"/>
          <p:nvPr/>
        </p:nvSpPr>
        <p:spPr>
          <a:xfrm>
            <a:off x="311700" y="1128749"/>
            <a:ext cx="6611100" cy="522000"/>
          </a:xfrm>
          <a:prstGeom prst="rect">
            <a:avLst/>
          </a:prstGeom>
          <a:no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rgbClr val="000000"/>
              </a:buClr>
              <a:buSzPts val="1400"/>
              <a:buFont typeface="Arial"/>
              <a:buNone/>
            </a:pPr>
            <a:r>
              <a:rPr lang="id" sz="1400" b="1" i="0" u="sng" strike="noStrike" cap="none">
                <a:solidFill>
                  <a:srgbClr val="3A3838"/>
                </a:solidFill>
                <a:latin typeface="Arial"/>
                <a:ea typeface="Arial"/>
                <a:cs typeface="Arial"/>
                <a:sym typeface="Arial"/>
              </a:rPr>
              <a:t>Tipe Data Integer</a:t>
            </a:r>
            <a:endParaRPr sz="1400" b="1" i="0" u="none" strike="noStrike" cap="none">
              <a:solidFill>
                <a:srgbClr val="000000"/>
              </a:solidFill>
              <a:latin typeface="Arial"/>
              <a:ea typeface="Arial"/>
              <a:cs typeface="Arial"/>
              <a:sym typeface="Arial"/>
            </a:endParaRPr>
          </a:p>
          <a:p>
            <a:pPr marL="342900" marR="0" lvl="0" indent="-342900" algn="l" rtl="0">
              <a:lnSpc>
                <a:spcPct val="100000"/>
              </a:lnSpc>
              <a:spcBef>
                <a:spcPts val="750"/>
              </a:spcBef>
              <a:spcAft>
                <a:spcPts val="0"/>
              </a:spcAft>
              <a:buClr>
                <a:srgbClr val="000000"/>
              </a:buClr>
              <a:buSzPts val="1400"/>
              <a:buFont typeface="Arial"/>
              <a:buNone/>
            </a:pPr>
            <a:r>
              <a:rPr lang="id" sz="1400" b="0" i="0" u="none" strike="noStrike" cap="none">
                <a:solidFill>
                  <a:srgbClr val="3A3838"/>
                </a:solidFill>
                <a:latin typeface="Arial"/>
                <a:ea typeface="Arial"/>
                <a:cs typeface="Arial"/>
                <a:sym typeface="Arial"/>
              </a:rPr>
              <a:t>Merupakan bilangan bulat negatif maupun positif</a:t>
            </a:r>
            <a:endParaRPr sz="1400" b="0" i="0" u="none" strike="noStrike" cap="none">
              <a:solidFill>
                <a:srgbClr val="3A3838"/>
              </a:solidFill>
              <a:latin typeface="Arial"/>
              <a:ea typeface="Arial"/>
              <a:cs typeface="Arial"/>
              <a:sym typeface="Arial"/>
            </a:endParaRPr>
          </a:p>
        </p:txBody>
      </p:sp>
      <p:sp>
        <p:nvSpPr>
          <p:cNvPr id="462" name="Google Shape;462;p59"/>
          <p:cNvSpPr txBox="1"/>
          <p:nvPr/>
        </p:nvSpPr>
        <p:spPr>
          <a:xfrm>
            <a:off x="311700" y="2298525"/>
            <a:ext cx="6611100" cy="522000"/>
          </a:xfrm>
          <a:prstGeom prst="rect">
            <a:avLst/>
          </a:prstGeom>
          <a:no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rgbClr val="000000"/>
              </a:buClr>
              <a:buSzPts val="1400"/>
              <a:buFont typeface="Arial"/>
              <a:buNone/>
            </a:pPr>
            <a:r>
              <a:rPr lang="id" sz="1400" b="1" i="0" u="sng" strike="noStrike" cap="none">
                <a:solidFill>
                  <a:srgbClr val="3A3838"/>
                </a:solidFill>
                <a:latin typeface="Arial"/>
                <a:ea typeface="Arial"/>
                <a:cs typeface="Arial"/>
                <a:sym typeface="Arial"/>
              </a:rPr>
              <a:t>Tipe Data Float</a:t>
            </a:r>
            <a:endParaRPr sz="1400" b="1" i="0" u="none" strike="noStrike" cap="none">
              <a:solidFill>
                <a:srgbClr val="000000"/>
              </a:solidFill>
              <a:latin typeface="Arial"/>
              <a:ea typeface="Arial"/>
              <a:cs typeface="Arial"/>
              <a:sym typeface="Arial"/>
            </a:endParaRPr>
          </a:p>
          <a:p>
            <a:pPr marL="342900" marR="0" lvl="0" indent="-342900" algn="l" rtl="0">
              <a:lnSpc>
                <a:spcPct val="100000"/>
              </a:lnSpc>
              <a:spcBef>
                <a:spcPts val="750"/>
              </a:spcBef>
              <a:spcAft>
                <a:spcPts val="0"/>
              </a:spcAft>
              <a:buClr>
                <a:srgbClr val="000000"/>
              </a:buClr>
              <a:buSzPts val="1400"/>
              <a:buFont typeface="Arial"/>
              <a:buNone/>
            </a:pPr>
            <a:r>
              <a:rPr lang="id" sz="1400" b="0" i="0" u="none" strike="noStrike" cap="none">
                <a:solidFill>
                  <a:srgbClr val="3A3838"/>
                </a:solidFill>
                <a:latin typeface="Arial"/>
                <a:ea typeface="Arial"/>
                <a:cs typeface="Arial"/>
                <a:sym typeface="Arial"/>
              </a:rPr>
              <a:t>Bilangan bentuk bilangan pecahan dapat negatif maupun positif</a:t>
            </a:r>
            <a:endParaRPr sz="1400" b="0" i="0" u="none" strike="noStrike" cap="none">
              <a:solidFill>
                <a:srgbClr val="3A3838"/>
              </a:solidFill>
              <a:latin typeface="Arial"/>
              <a:ea typeface="Arial"/>
              <a:cs typeface="Arial"/>
              <a:sym typeface="Arial"/>
            </a:endParaRPr>
          </a:p>
        </p:txBody>
      </p:sp>
      <p:pic>
        <p:nvPicPr>
          <p:cNvPr id="463" name="Google Shape;463;p59"/>
          <p:cNvPicPr preferRelativeResize="0"/>
          <p:nvPr/>
        </p:nvPicPr>
        <p:blipFill rotWithShape="1">
          <a:blip r:embed="rId4">
            <a:alphaModFix/>
          </a:blip>
          <a:srcRect l="12407" t="37748" r="17816" b="6969"/>
          <a:stretch/>
        </p:blipFill>
        <p:spPr>
          <a:xfrm>
            <a:off x="2734476" y="3002069"/>
            <a:ext cx="3917436" cy="1180709"/>
          </a:xfrm>
          <a:prstGeom prst="rect">
            <a:avLst/>
          </a:prstGeom>
          <a:noFill/>
          <a:ln>
            <a:noFill/>
          </a:ln>
        </p:spPr>
      </p:pic>
      <p:sp>
        <p:nvSpPr>
          <p:cNvPr id="464" name="Google Shape;464;p59"/>
          <p:cNvSpPr txBox="1"/>
          <p:nvPr/>
        </p:nvSpPr>
        <p:spPr>
          <a:xfrm>
            <a:off x="311692" y="4182787"/>
            <a:ext cx="6436800" cy="6195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None/>
            </a:pPr>
            <a:r>
              <a:rPr lang="id" sz="1400" b="1" i="0" u="sng" strike="noStrike" cap="none">
                <a:solidFill>
                  <a:srgbClr val="3A3838"/>
                </a:solidFill>
                <a:latin typeface="Arial"/>
                <a:ea typeface="Arial"/>
                <a:cs typeface="Arial"/>
                <a:sym typeface="Arial"/>
              </a:rPr>
              <a:t>Tipe Data String</a:t>
            </a:r>
            <a:endParaRPr sz="1400" b="1" i="0" u="sng" strike="noStrike" cap="none">
              <a:solidFill>
                <a:srgbClr val="3A3838"/>
              </a:solidFill>
              <a:latin typeface="Arial"/>
              <a:ea typeface="Arial"/>
              <a:cs typeface="Arial"/>
              <a:sym typeface="Arial"/>
            </a:endParaRPr>
          </a:p>
          <a:p>
            <a:pPr marL="342900" marR="0" lvl="0" indent="-342900" algn="l" rtl="0">
              <a:lnSpc>
                <a:spcPct val="100000"/>
              </a:lnSpc>
              <a:spcBef>
                <a:spcPts val="750"/>
              </a:spcBef>
              <a:spcAft>
                <a:spcPts val="0"/>
              </a:spcAft>
              <a:buClr>
                <a:srgbClr val="000000"/>
              </a:buClr>
              <a:buSzPts val="1400"/>
              <a:buFont typeface="Arial"/>
              <a:buNone/>
            </a:pPr>
            <a:r>
              <a:rPr lang="id" sz="1400" b="0" i="0" u="none" strike="noStrike" cap="none">
                <a:solidFill>
                  <a:srgbClr val="3A3838"/>
                </a:solidFill>
                <a:latin typeface="Arial"/>
                <a:ea typeface="Arial"/>
                <a:cs typeface="Arial"/>
                <a:sym typeface="Arial"/>
              </a:rPr>
              <a:t>Merupakan data yang berisi string berupa angka, huruf dan symbol.</a:t>
            </a:r>
            <a:endParaRPr sz="1400" b="0" i="0" u="none" strike="noStrike" cap="none">
              <a:solidFill>
                <a:srgbClr val="000000"/>
              </a:solidFill>
              <a:latin typeface="Arial"/>
              <a:ea typeface="Arial"/>
              <a:cs typeface="Arial"/>
              <a:sym typeface="Arial"/>
            </a:endParaRPr>
          </a:p>
        </p:txBody>
      </p:sp>
      <p:sp>
        <p:nvSpPr>
          <p:cNvPr id="465" name="Google Shape;465;p59"/>
          <p:cNvSpPr txBox="1"/>
          <p:nvPr/>
        </p:nvSpPr>
        <p:spPr>
          <a:xfrm>
            <a:off x="7796463" y="637674"/>
            <a:ext cx="83017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d" sz="1400" b="1" i="0" u="none" strike="noStrike" cap="none">
                <a:solidFill>
                  <a:srgbClr val="000000"/>
                </a:solidFill>
                <a:latin typeface="Arial"/>
                <a:ea typeface="Arial"/>
                <a:cs typeface="Arial"/>
                <a:sym typeface="Arial"/>
              </a:rPr>
              <a:t>T</a:t>
            </a:r>
            <a:endParaRPr sz="1400" b="1" i="0" u="none" strike="noStrike" cap="none">
              <a:solidFill>
                <a:srgbClr val="000000"/>
              </a:solidFill>
              <a:latin typeface="Arial"/>
              <a:ea typeface="Arial"/>
              <a:cs typeface="Arial"/>
              <a:sym typeface="Arial"/>
            </a:endParaRPr>
          </a:p>
        </p:txBody>
      </p:sp>
      <p:cxnSp>
        <p:nvCxnSpPr>
          <p:cNvPr id="466" name="Google Shape;466;p59"/>
          <p:cNvCxnSpPr/>
          <p:nvPr/>
        </p:nvCxnSpPr>
        <p:spPr>
          <a:xfrm>
            <a:off x="505200" y="1017725"/>
            <a:ext cx="24879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60"/>
          <p:cNvPicPr preferRelativeResize="0"/>
          <p:nvPr/>
        </p:nvPicPr>
        <p:blipFill rotWithShape="1">
          <a:blip r:embed="rId3">
            <a:alphaModFix/>
          </a:blip>
          <a:srcRect l="20487" t="32105" r="24173" b="25865"/>
          <a:stretch/>
        </p:blipFill>
        <p:spPr>
          <a:xfrm>
            <a:off x="5160256" y="2151001"/>
            <a:ext cx="3399232" cy="2294066"/>
          </a:xfrm>
          <a:prstGeom prst="rect">
            <a:avLst/>
          </a:prstGeom>
          <a:noFill/>
          <a:ln>
            <a:noFill/>
          </a:ln>
        </p:spPr>
      </p:pic>
      <p:pic>
        <p:nvPicPr>
          <p:cNvPr id="472" name="Google Shape;472;p60"/>
          <p:cNvPicPr preferRelativeResize="0"/>
          <p:nvPr/>
        </p:nvPicPr>
        <p:blipFill rotWithShape="1">
          <a:blip r:embed="rId4">
            <a:alphaModFix/>
          </a:blip>
          <a:srcRect l="21300" t="34646" r="23567" b="24171"/>
          <a:stretch/>
        </p:blipFill>
        <p:spPr>
          <a:xfrm>
            <a:off x="752026" y="2151001"/>
            <a:ext cx="3523458" cy="2003483"/>
          </a:xfrm>
          <a:prstGeom prst="rect">
            <a:avLst/>
          </a:prstGeom>
          <a:noFill/>
          <a:ln>
            <a:noFill/>
          </a:ln>
        </p:spPr>
      </p:pic>
      <p:sp>
        <p:nvSpPr>
          <p:cNvPr id="473" name="Google Shape;473;p60"/>
          <p:cNvSpPr txBox="1"/>
          <p:nvPr/>
        </p:nvSpPr>
        <p:spPr>
          <a:xfrm>
            <a:off x="699626" y="500430"/>
            <a:ext cx="7807463" cy="1388527"/>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00000"/>
              </a:lnSpc>
              <a:spcBef>
                <a:spcPts val="0"/>
              </a:spcBef>
              <a:spcAft>
                <a:spcPts val="0"/>
              </a:spcAft>
              <a:buClr>
                <a:srgbClr val="000000"/>
              </a:buClr>
              <a:buSzPts val="1400"/>
              <a:buFont typeface="Arial"/>
              <a:buNone/>
            </a:pPr>
            <a:r>
              <a:rPr lang="id" sz="1400" b="1" i="0" u="sng" strike="noStrike" cap="none">
                <a:solidFill>
                  <a:schemeClr val="lt2"/>
                </a:solidFill>
                <a:latin typeface="Arial"/>
                <a:ea typeface="Arial"/>
                <a:cs typeface="Arial"/>
                <a:sym typeface="Arial"/>
              </a:rPr>
              <a:t>Tipe Data Boolean</a:t>
            </a:r>
            <a:endParaRPr sz="1400" b="1" i="0" u="none" strike="noStrike" cap="none">
              <a:solidFill>
                <a:srgbClr val="000000"/>
              </a:solidFill>
              <a:latin typeface="Arial"/>
              <a:ea typeface="Arial"/>
              <a:cs typeface="Arial"/>
              <a:sym typeface="Arial"/>
            </a:endParaRPr>
          </a:p>
          <a:p>
            <a:pPr marL="457200" marR="0" lvl="0" indent="-457200" algn="l" rtl="0">
              <a:lnSpc>
                <a:spcPct val="100000"/>
              </a:lnSpc>
              <a:spcBef>
                <a:spcPts val="1000"/>
              </a:spcBef>
              <a:spcAft>
                <a:spcPts val="0"/>
              </a:spcAft>
              <a:buClr>
                <a:srgbClr val="000000"/>
              </a:buClr>
              <a:buSzPts val="1400"/>
              <a:buFont typeface="Arial"/>
              <a:buNone/>
            </a:pPr>
            <a:r>
              <a:rPr lang="id" sz="1400" b="0" i="0" u="none" strike="noStrike" cap="none">
                <a:solidFill>
                  <a:schemeClr val="lt2"/>
                </a:solidFill>
                <a:latin typeface="Arial"/>
                <a:ea typeface="Arial"/>
                <a:cs typeface="Arial"/>
                <a:sym typeface="Arial"/>
              </a:rPr>
              <a:t>Merupakan tipe data dengan dua keluaran yaitu: True atau False.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1000"/>
              </a:spcBef>
              <a:spcAft>
                <a:spcPts val="0"/>
              </a:spcAft>
              <a:buClr>
                <a:srgbClr val="000000"/>
              </a:buClr>
              <a:buSzPts val="1400"/>
              <a:buFont typeface="Arial"/>
              <a:buNone/>
            </a:pPr>
            <a:r>
              <a:rPr lang="id" sz="1400" b="0" i="0" u="none" strike="noStrike" cap="none">
                <a:solidFill>
                  <a:schemeClr val="lt2"/>
                </a:solidFill>
                <a:latin typeface="Arial"/>
                <a:ea typeface="Arial"/>
                <a:cs typeface="Arial"/>
                <a:sym typeface="Arial"/>
              </a:rPr>
              <a:t>Pada Python, tipe data boolean adalah </a:t>
            </a:r>
            <a:r>
              <a:rPr lang="id" sz="1400" b="1" i="0" u="none" strike="noStrike" cap="none">
                <a:solidFill>
                  <a:schemeClr val="lt2"/>
                </a:solidFill>
                <a:latin typeface="Arial"/>
                <a:ea typeface="Arial"/>
                <a:cs typeface="Arial"/>
                <a:sym typeface="Arial"/>
              </a:rPr>
              <a:t>bool</a:t>
            </a:r>
            <a:r>
              <a:rPr lang="id" sz="1400" b="0" i="0" u="none" strike="noStrike" cap="none">
                <a:solidFill>
                  <a:schemeClr val="lt2"/>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74" name="Google Shape;474;p60"/>
          <p:cNvSpPr txBox="1"/>
          <p:nvPr/>
        </p:nvSpPr>
        <p:spPr>
          <a:xfrm>
            <a:off x="7796463" y="637674"/>
            <a:ext cx="83017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d" sz="1400" b="1" i="0" u="none" strike="noStrike" cap="none">
                <a:solidFill>
                  <a:srgbClr val="000000"/>
                </a:solidFill>
                <a:latin typeface="Arial"/>
                <a:ea typeface="Arial"/>
                <a:cs typeface="Arial"/>
                <a:sym typeface="Arial"/>
              </a:rPr>
              <a:t>T</a:t>
            </a:r>
            <a:endParaRPr sz="1400" b="1" i="0" u="none" strike="noStrike" cap="none">
              <a:solidFill>
                <a:srgbClr val="000000"/>
              </a:solidFill>
              <a:latin typeface="Arial"/>
              <a:ea typeface="Arial"/>
              <a:cs typeface="Arial"/>
              <a:sym typeface="Arial"/>
            </a:endParaRPr>
          </a:p>
        </p:txBody>
      </p:sp>
      <p:sp>
        <p:nvSpPr>
          <p:cNvPr id="475" name="Google Shape;475;p60"/>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61"/>
          <p:cNvPicPr preferRelativeResize="0"/>
          <p:nvPr/>
        </p:nvPicPr>
        <p:blipFill rotWithShape="1">
          <a:blip r:embed="rId3">
            <a:alphaModFix/>
          </a:blip>
          <a:srcRect l="37198" t="27030" r="41191" b="16558"/>
          <a:stretch/>
        </p:blipFill>
        <p:spPr>
          <a:xfrm>
            <a:off x="1120208" y="1680322"/>
            <a:ext cx="1799853" cy="2277259"/>
          </a:xfrm>
          <a:prstGeom prst="rect">
            <a:avLst/>
          </a:prstGeom>
          <a:noFill/>
          <a:ln>
            <a:noFill/>
          </a:ln>
        </p:spPr>
      </p:pic>
      <p:sp>
        <p:nvSpPr>
          <p:cNvPr id="481" name="Google Shape;481;p61"/>
          <p:cNvSpPr txBox="1"/>
          <p:nvPr/>
        </p:nvSpPr>
        <p:spPr>
          <a:xfrm>
            <a:off x="114044" y="596808"/>
            <a:ext cx="9126208" cy="900975"/>
          </a:xfrm>
          <a:prstGeom prst="rect">
            <a:avLst/>
          </a:prstGeom>
          <a:noFill/>
          <a:ln>
            <a:noFill/>
          </a:ln>
        </p:spPr>
        <p:txBody>
          <a:bodyPr spcFirstLastPara="1" wrap="square" lIns="91425" tIns="45700" rIns="91425" bIns="45700" anchor="ctr" anchorCtr="0">
            <a:normAutofit fontScale="70000" lnSpcReduction="20000"/>
          </a:bodyPr>
          <a:lstStyle/>
          <a:p>
            <a:pPr marL="457200" marR="0" lvl="0" indent="-457200" algn="l" rtl="0">
              <a:lnSpc>
                <a:spcPct val="100000"/>
              </a:lnSpc>
              <a:spcBef>
                <a:spcPts val="0"/>
              </a:spcBef>
              <a:spcAft>
                <a:spcPts val="0"/>
              </a:spcAft>
              <a:buClr>
                <a:srgbClr val="000000"/>
              </a:buClr>
              <a:buSzPct val="100000"/>
              <a:buFont typeface="Arial"/>
              <a:buNone/>
            </a:pPr>
            <a:r>
              <a:rPr lang="id" sz="2000" b="1" i="0" u="sng" strike="noStrike" cap="none">
                <a:solidFill>
                  <a:schemeClr val="lt2"/>
                </a:solidFill>
                <a:latin typeface="Arial"/>
                <a:ea typeface="Arial"/>
                <a:cs typeface="Arial"/>
                <a:sym typeface="Arial"/>
              </a:rPr>
              <a:t>Type Casting</a:t>
            </a:r>
            <a:endParaRPr sz="1400" b="1" i="0" u="none" strike="noStrike" cap="none">
              <a:solidFill>
                <a:srgbClr val="000000"/>
              </a:solidFill>
              <a:latin typeface="Arial"/>
              <a:ea typeface="Arial"/>
              <a:cs typeface="Arial"/>
              <a:sym typeface="Arial"/>
            </a:endParaRPr>
          </a:p>
          <a:p>
            <a:pPr marL="457200" marR="0" lvl="0" indent="-457200" algn="l" rtl="0">
              <a:lnSpc>
                <a:spcPct val="100000"/>
              </a:lnSpc>
              <a:spcBef>
                <a:spcPts val="1000"/>
              </a:spcBef>
              <a:spcAft>
                <a:spcPts val="0"/>
              </a:spcAft>
              <a:buClr>
                <a:srgbClr val="000000"/>
              </a:buClr>
              <a:buSzPct val="100000"/>
              <a:buFont typeface="Arial"/>
              <a:buNone/>
            </a:pPr>
            <a:r>
              <a:rPr lang="id" sz="2000" b="0" i="0" u="none" strike="noStrike" cap="none">
                <a:solidFill>
                  <a:schemeClr val="lt2"/>
                </a:solidFill>
                <a:latin typeface="Arial"/>
                <a:ea typeface="Arial"/>
                <a:cs typeface="Arial"/>
                <a:sym typeface="Arial"/>
              </a:rPr>
              <a:t>Pada Python, dapat dilakukan pengubahan tipe data.</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1000"/>
              </a:spcBef>
              <a:spcAft>
                <a:spcPts val="0"/>
              </a:spcAft>
              <a:buClr>
                <a:srgbClr val="000000"/>
              </a:buClr>
              <a:buSzPct val="100000"/>
              <a:buFont typeface="Arial"/>
              <a:buNone/>
            </a:pPr>
            <a:r>
              <a:rPr lang="id" sz="2000" b="0" i="0" u="none" strike="noStrike" cap="none">
                <a:solidFill>
                  <a:schemeClr val="lt2"/>
                </a:solidFill>
                <a:latin typeface="Arial"/>
                <a:ea typeface="Arial"/>
                <a:cs typeface="Arial"/>
                <a:sym typeface="Arial"/>
              </a:rPr>
              <a:t>Misalkan: tipe data integer akan diubah menjadi tipe data float.</a:t>
            </a:r>
            <a:endParaRPr sz="2000" b="0" i="0" u="none" strike="noStrike" cap="none">
              <a:solidFill>
                <a:schemeClr val="lt2"/>
              </a:solidFill>
              <a:latin typeface="Arial"/>
              <a:ea typeface="Arial"/>
              <a:cs typeface="Arial"/>
              <a:sym typeface="Arial"/>
            </a:endParaRPr>
          </a:p>
        </p:txBody>
      </p:sp>
      <p:sp>
        <p:nvSpPr>
          <p:cNvPr id="482" name="Google Shape;482;p61"/>
          <p:cNvSpPr/>
          <p:nvPr/>
        </p:nvSpPr>
        <p:spPr>
          <a:xfrm>
            <a:off x="3909431" y="1721348"/>
            <a:ext cx="5074593" cy="465347"/>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id" sz="1400" b="0" i="0" u="none" strike="noStrike" cap="none">
                <a:solidFill>
                  <a:schemeClr val="dk1"/>
                </a:solidFill>
                <a:latin typeface="Arial"/>
                <a:ea typeface="Arial"/>
                <a:cs typeface="Arial"/>
                <a:sym typeface="Arial"/>
              </a:rPr>
              <a:t>Integer 2 diubah ke tipe Float, menjadi: 2.0</a:t>
            </a:r>
            <a:endParaRPr sz="1400" b="0" i="0" u="none" strike="noStrike" cap="none">
              <a:solidFill>
                <a:srgbClr val="000000"/>
              </a:solidFill>
              <a:latin typeface="Arial"/>
              <a:ea typeface="Arial"/>
              <a:cs typeface="Arial"/>
              <a:sym typeface="Arial"/>
            </a:endParaRPr>
          </a:p>
        </p:txBody>
      </p:sp>
      <p:cxnSp>
        <p:nvCxnSpPr>
          <p:cNvPr id="483" name="Google Shape;483;p61"/>
          <p:cNvCxnSpPr/>
          <p:nvPr/>
        </p:nvCxnSpPr>
        <p:spPr>
          <a:xfrm flipH="1">
            <a:off x="3071944" y="1936906"/>
            <a:ext cx="821566" cy="178"/>
          </a:xfrm>
          <a:prstGeom prst="straightConnector1">
            <a:avLst/>
          </a:prstGeom>
          <a:noFill/>
          <a:ln w="38100" cap="flat" cmpd="sng">
            <a:solidFill>
              <a:srgbClr val="ABE1DC"/>
            </a:solidFill>
            <a:prstDash val="solid"/>
            <a:miter lim="800000"/>
            <a:headEnd type="none" w="sm" len="sm"/>
            <a:tailEnd type="stealth" w="med" len="med"/>
          </a:ln>
        </p:spPr>
      </p:cxnSp>
      <p:sp>
        <p:nvSpPr>
          <p:cNvPr id="484" name="Google Shape;484;p61"/>
          <p:cNvSpPr/>
          <p:nvPr/>
        </p:nvSpPr>
        <p:spPr>
          <a:xfrm>
            <a:off x="3893511" y="3338215"/>
            <a:ext cx="5106436" cy="465347"/>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id" sz="1400" b="1" i="0" u="none" strike="noStrike" cap="none">
                <a:solidFill>
                  <a:schemeClr val="dk1"/>
                </a:solidFill>
              </a:rPr>
              <a:t>A</a:t>
            </a:r>
            <a:r>
              <a:rPr lang="id" sz="1400" b="0" i="0" u="none" strike="noStrike" cap="none">
                <a:solidFill>
                  <a:schemeClr val="dk1"/>
                </a:solidFill>
                <a:latin typeface="Arial"/>
                <a:ea typeface="Arial"/>
                <a:cs typeface="Arial"/>
                <a:sym typeface="Arial"/>
              </a:rPr>
              <a:t> merupakan karakter, TIDAK DAPAT diubah menjadi integer</a:t>
            </a:r>
            <a:endParaRPr sz="1400" b="0" i="0" u="none" strike="noStrike" cap="none">
              <a:solidFill>
                <a:srgbClr val="000000"/>
              </a:solidFill>
              <a:latin typeface="Arial"/>
              <a:ea typeface="Arial"/>
              <a:cs typeface="Arial"/>
              <a:sym typeface="Arial"/>
            </a:endParaRPr>
          </a:p>
        </p:txBody>
      </p:sp>
      <p:cxnSp>
        <p:nvCxnSpPr>
          <p:cNvPr id="485" name="Google Shape;485;p61"/>
          <p:cNvCxnSpPr/>
          <p:nvPr/>
        </p:nvCxnSpPr>
        <p:spPr>
          <a:xfrm flipH="1">
            <a:off x="3071944" y="3582920"/>
            <a:ext cx="864884" cy="14522"/>
          </a:xfrm>
          <a:prstGeom prst="straightConnector1">
            <a:avLst/>
          </a:prstGeom>
          <a:noFill/>
          <a:ln w="38100" cap="flat" cmpd="sng">
            <a:solidFill>
              <a:srgbClr val="ABE1DC"/>
            </a:solidFill>
            <a:prstDash val="solid"/>
            <a:miter lim="800000"/>
            <a:headEnd type="none" w="sm" len="sm"/>
            <a:tailEnd type="stealth" w="med" len="med"/>
          </a:ln>
        </p:spPr>
      </p:cxnSp>
      <p:sp>
        <p:nvSpPr>
          <p:cNvPr id="486" name="Google Shape;486;p61"/>
          <p:cNvSpPr/>
          <p:nvPr/>
        </p:nvSpPr>
        <p:spPr>
          <a:xfrm>
            <a:off x="3925353" y="2369371"/>
            <a:ext cx="5074593" cy="786168"/>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id" sz="1400" b="0" i="0" u="none" strike="noStrike" cap="none">
                <a:solidFill>
                  <a:schemeClr val="dk1"/>
                </a:solidFill>
                <a:latin typeface="Arial"/>
                <a:ea typeface="Arial"/>
                <a:cs typeface="Arial"/>
                <a:sym typeface="Arial"/>
              </a:rPr>
              <a:t>Float 1.1 diubah ke tipe Integer, menjadi: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id" sz="1400" b="0" i="0" u="none" strike="noStrike" cap="none">
                <a:solidFill>
                  <a:schemeClr val="dk1"/>
                </a:solidFill>
                <a:latin typeface="Arial"/>
                <a:ea typeface="Arial"/>
                <a:cs typeface="Arial"/>
                <a:sym typeface="Arial"/>
              </a:rPr>
              <a:t>Perlu diingat: perubahan ini mengakibatkan ada nilai yang hilang, yaitu: 0.1</a:t>
            </a:r>
            <a:endParaRPr sz="1400" b="0" i="0" u="none" strike="noStrike" cap="none">
              <a:solidFill>
                <a:srgbClr val="000000"/>
              </a:solidFill>
              <a:latin typeface="Arial"/>
              <a:ea typeface="Arial"/>
              <a:cs typeface="Arial"/>
              <a:sym typeface="Arial"/>
            </a:endParaRPr>
          </a:p>
        </p:txBody>
      </p:sp>
      <p:cxnSp>
        <p:nvCxnSpPr>
          <p:cNvPr id="487" name="Google Shape;487;p61"/>
          <p:cNvCxnSpPr/>
          <p:nvPr/>
        </p:nvCxnSpPr>
        <p:spPr>
          <a:xfrm rot="10800000">
            <a:off x="3071944" y="2490537"/>
            <a:ext cx="837488" cy="22695"/>
          </a:xfrm>
          <a:prstGeom prst="straightConnector1">
            <a:avLst/>
          </a:prstGeom>
          <a:noFill/>
          <a:ln w="38100" cap="flat" cmpd="sng">
            <a:solidFill>
              <a:srgbClr val="ABE1DC"/>
            </a:solidFill>
            <a:prstDash val="solid"/>
            <a:miter lim="800000"/>
            <a:headEnd type="none" w="sm" len="sm"/>
            <a:tailEnd type="stealth" w="med" len="med"/>
          </a:ln>
        </p:spPr>
      </p:cxnSp>
      <p:pic>
        <p:nvPicPr>
          <p:cNvPr id="488" name="Google Shape;488;p61"/>
          <p:cNvPicPr preferRelativeResize="0"/>
          <p:nvPr/>
        </p:nvPicPr>
        <p:blipFill rotWithShape="1">
          <a:blip r:embed="rId4">
            <a:alphaModFix/>
          </a:blip>
          <a:srcRect l="32168" t="29569" r="39560" b="34892"/>
          <a:stretch/>
        </p:blipFill>
        <p:spPr>
          <a:xfrm>
            <a:off x="998622" y="3957581"/>
            <a:ext cx="1921439" cy="1043066"/>
          </a:xfrm>
          <a:prstGeom prst="rect">
            <a:avLst/>
          </a:prstGeom>
          <a:noFill/>
          <a:ln>
            <a:noFill/>
          </a:ln>
        </p:spPr>
      </p:pic>
      <p:pic>
        <p:nvPicPr>
          <p:cNvPr id="489" name="Google Shape;489;p61"/>
          <p:cNvPicPr preferRelativeResize="0"/>
          <p:nvPr/>
        </p:nvPicPr>
        <p:blipFill rotWithShape="1">
          <a:blip r:embed="rId4">
            <a:alphaModFix/>
          </a:blip>
          <a:srcRect l="32168" t="29569" r="39560" b="34892"/>
          <a:stretch/>
        </p:blipFill>
        <p:spPr>
          <a:xfrm>
            <a:off x="998622" y="3957581"/>
            <a:ext cx="2222228" cy="1069688"/>
          </a:xfrm>
          <a:prstGeom prst="rect">
            <a:avLst/>
          </a:prstGeom>
          <a:noFill/>
          <a:ln>
            <a:noFill/>
          </a:ln>
        </p:spPr>
      </p:pic>
      <p:sp>
        <p:nvSpPr>
          <p:cNvPr id="490" name="Google Shape;490;p61"/>
          <p:cNvSpPr/>
          <p:nvPr/>
        </p:nvSpPr>
        <p:spPr>
          <a:xfrm>
            <a:off x="3925353" y="4067048"/>
            <a:ext cx="5058672" cy="507591"/>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id" sz="1400" b="0" i="0" u="none" strike="noStrike" cap="none">
                <a:solidFill>
                  <a:schemeClr val="dk1"/>
                </a:solidFill>
                <a:latin typeface="Arial"/>
                <a:ea typeface="Arial"/>
                <a:cs typeface="Arial"/>
                <a:sym typeface="Arial"/>
              </a:rPr>
              <a:t>Integer 1 diubah ke tipe string menjadi: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id" sz="1400" b="0" i="0" u="none" strike="noStrike" cap="none">
                <a:solidFill>
                  <a:schemeClr val="dk1"/>
                </a:solidFill>
                <a:latin typeface="Arial"/>
                <a:ea typeface="Arial"/>
                <a:cs typeface="Arial"/>
                <a:sym typeface="Arial"/>
              </a:rPr>
              <a:t>Float 4.5 diubah ke tipe string, menjadi: ‘4.5’</a:t>
            </a:r>
            <a:endParaRPr sz="1400" b="0" i="0" u="none" strike="noStrike" cap="none">
              <a:solidFill>
                <a:srgbClr val="000000"/>
              </a:solidFill>
              <a:latin typeface="Arial"/>
              <a:ea typeface="Arial"/>
              <a:cs typeface="Arial"/>
              <a:sym typeface="Arial"/>
            </a:endParaRPr>
          </a:p>
        </p:txBody>
      </p:sp>
      <p:cxnSp>
        <p:nvCxnSpPr>
          <p:cNvPr id="491" name="Google Shape;491;p61"/>
          <p:cNvCxnSpPr/>
          <p:nvPr/>
        </p:nvCxnSpPr>
        <p:spPr>
          <a:xfrm flipH="1">
            <a:off x="3071944" y="4320843"/>
            <a:ext cx="908565" cy="10525"/>
          </a:xfrm>
          <a:prstGeom prst="straightConnector1">
            <a:avLst/>
          </a:prstGeom>
          <a:noFill/>
          <a:ln w="38100" cap="flat" cmpd="sng">
            <a:solidFill>
              <a:srgbClr val="ABE1DC"/>
            </a:solidFill>
            <a:prstDash val="solid"/>
            <a:miter lim="800000"/>
            <a:headEnd type="none" w="sm" len="sm"/>
            <a:tailEnd type="stealth" w="med" len="med"/>
          </a:ln>
        </p:spPr>
      </p:cxnSp>
      <p:sp>
        <p:nvSpPr>
          <p:cNvPr id="492" name="Google Shape;492;p61"/>
          <p:cNvSpPr txBox="1"/>
          <p:nvPr/>
        </p:nvSpPr>
        <p:spPr>
          <a:xfrm>
            <a:off x="7796463" y="637674"/>
            <a:ext cx="83017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d" sz="1400" b="1" i="0" u="none" strike="noStrike" cap="none">
                <a:solidFill>
                  <a:srgbClr val="000000"/>
                </a:solidFill>
                <a:latin typeface="Arial"/>
                <a:ea typeface="Arial"/>
                <a:cs typeface="Arial"/>
                <a:sym typeface="Arial"/>
              </a:rPr>
              <a:t>T</a:t>
            </a:r>
            <a:endParaRPr sz="1400" b="1" i="0" u="none" strike="noStrike" cap="none">
              <a:solidFill>
                <a:srgbClr val="000000"/>
              </a:solidFill>
              <a:latin typeface="Arial"/>
              <a:ea typeface="Arial"/>
              <a:cs typeface="Arial"/>
              <a:sym typeface="Arial"/>
            </a:endParaRPr>
          </a:p>
        </p:txBody>
      </p:sp>
      <p:sp>
        <p:nvSpPr>
          <p:cNvPr id="493" name="Google Shape;493;p61"/>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2"/>
          <p:cNvSpPr txBox="1">
            <a:spLocks noGrp="1"/>
          </p:cNvSpPr>
          <p:nvPr>
            <p:ph type="title"/>
          </p:nvPr>
        </p:nvSpPr>
        <p:spPr>
          <a:xfrm>
            <a:off x="396261" y="518810"/>
            <a:ext cx="8351477" cy="528941"/>
          </a:xfrm>
          <a:prstGeom prst="rect">
            <a:avLst/>
          </a:prstGeom>
          <a:noFill/>
          <a:ln>
            <a:noFill/>
          </a:ln>
        </p:spPr>
        <p:txBody>
          <a:bodyPr spcFirstLastPara="1" wrap="square" lIns="91425" tIns="91425" rIns="91425" bIns="91425" anchor="t" anchorCtr="0">
            <a:normAutofit fontScale="90000"/>
          </a:bodyPr>
          <a:lstStyle/>
          <a:p>
            <a:pPr marL="342900" lvl="0" indent="-342900" algn="l" rtl="0">
              <a:lnSpc>
                <a:spcPct val="100000"/>
              </a:lnSpc>
              <a:spcBef>
                <a:spcPts val="750"/>
              </a:spcBef>
              <a:spcAft>
                <a:spcPts val="0"/>
              </a:spcAft>
              <a:buClr>
                <a:schemeClr val="lt1"/>
              </a:buClr>
              <a:buSzPct val="115225"/>
              <a:buFont typeface="Arial"/>
              <a:buNone/>
            </a:pPr>
            <a:r>
              <a:rPr lang="id" b="1"/>
              <a:t>List </a:t>
            </a:r>
            <a:endParaRPr/>
          </a:p>
        </p:txBody>
      </p:sp>
      <p:sp>
        <p:nvSpPr>
          <p:cNvPr id="499" name="Google Shape;499;p62"/>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28</a:t>
            </a:fld>
            <a:endParaRPr/>
          </a:p>
        </p:txBody>
      </p:sp>
      <p:sp>
        <p:nvSpPr>
          <p:cNvPr id="500" name="Google Shape;500;p62"/>
          <p:cNvSpPr txBox="1"/>
          <p:nvPr/>
        </p:nvSpPr>
        <p:spPr>
          <a:xfrm>
            <a:off x="311700" y="1104515"/>
            <a:ext cx="8520600" cy="1373400"/>
          </a:xfrm>
          <a:prstGeom prst="rect">
            <a:avLst/>
          </a:prstGeom>
          <a:noFill/>
          <a:ln>
            <a:noFill/>
          </a:ln>
        </p:spPr>
        <p:txBody>
          <a:bodyPr spcFirstLastPara="1" wrap="square" lIns="68575" tIns="34275" rIns="68575" bIns="34275" anchor="ctr" anchorCtr="0">
            <a:normAutofit fontScale="77500" lnSpcReduction="20000"/>
          </a:bodyPr>
          <a:lstStyle/>
          <a:p>
            <a:pPr marL="342900" marR="0" lvl="0" indent="-342900" algn="l" rtl="0">
              <a:lnSpc>
                <a:spcPct val="100000"/>
              </a:lnSpc>
              <a:spcBef>
                <a:spcPts val="0"/>
              </a:spcBef>
              <a:spcAft>
                <a:spcPts val="0"/>
              </a:spcAft>
              <a:buClr>
                <a:srgbClr val="000000"/>
              </a:buClr>
              <a:buSzPct val="100000"/>
              <a:buFont typeface="Arial"/>
              <a:buNone/>
            </a:pPr>
            <a:r>
              <a:rPr lang="id" sz="2700" b="1" i="0" u="none" strike="noStrike" cap="none">
                <a:solidFill>
                  <a:schemeClr val="lt1"/>
                </a:solidFill>
                <a:latin typeface="Arial"/>
                <a:ea typeface="Arial"/>
                <a:cs typeface="Arial"/>
                <a:sym typeface="Arial"/>
              </a:rPr>
              <a:t>List </a:t>
            </a:r>
            <a:r>
              <a:rPr lang="id" sz="2700" b="0" i="0" u="none" strike="noStrike" cap="none">
                <a:solidFill>
                  <a:schemeClr val="lt1"/>
                </a:solidFill>
                <a:latin typeface="Arial"/>
                <a:ea typeface="Arial"/>
                <a:cs typeface="Arial"/>
                <a:sym typeface="Arial"/>
              </a:rPr>
              <a:t>merupakan daftar yang memiliki anggota/elemen yang berurutan.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750"/>
              </a:spcBef>
              <a:spcAft>
                <a:spcPts val="0"/>
              </a:spcAft>
              <a:buClr>
                <a:srgbClr val="000000"/>
              </a:buClr>
              <a:buSzPct val="100000"/>
              <a:buFont typeface="Arial"/>
              <a:buNone/>
            </a:pPr>
            <a:r>
              <a:rPr lang="id" sz="2700" b="0" i="0" u="none" strike="noStrike" cap="none">
                <a:solidFill>
                  <a:schemeClr val="lt1"/>
                </a:solidFill>
                <a:latin typeface="Arial"/>
                <a:ea typeface="Arial"/>
                <a:cs typeface="Arial"/>
                <a:sym typeface="Arial"/>
              </a:rPr>
              <a:t>Anggota/elemen dari list dituliskan di antara tanda kurung siku […] dan masing-masing anggota/elemen dipisahkan oleh tanda koma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750"/>
              </a:spcBef>
              <a:spcAft>
                <a:spcPts val="0"/>
              </a:spcAft>
              <a:buClr>
                <a:srgbClr val="000000"/>
              </a:buClr>
              <a:buSzPct val="100000"/>
              <a:buFont typeface="Arial"/>
              <a:buNone/>
            </a:pPr>
            <a:r>
              <a:rPr lang="id" sz="2700" b="0" i="0" u="none" strike="noStrike" cap="none">
                <a:solidFill>
                  <a:schemeClr val="lt1"/>
                </a:solidFill>
                <a:latin typeface="Arial"/>
                <a:ea typeface="Arial"/>
                <a:cs typeface="Arial"/>
                <a:sym typeface="Arial"/>
              </a:rPr>
              <a:t>List bersifat </a:t>
            </a:r>
            <a:r>
              <a:rPr lang="id" sz="2700" b="1" i="0" u="none" strike="noStrike" cap="none">
                <a:solidFill>
                  <a:schemeClr val="lt1"/>
                </a:solidFill>
                <a:latin typeface="Arial"/>
                <a:ea typeface="Arial"/>
                <a:cs typeface="Arial"/>
                <a:sym typeface="Arial"/>
              </a:rPr>
              <a:t>mutable</a:t>
            </a:r>
            <a:r>
              <a:rPr lang="id" sz="2700" b="0" i="0" u="none" strike="noStrike" cap="none">
                <a:solidFill>
                  <a:schemeClr val="lt1"/>
                </a:solidFill>
                <a:latin typeface="Arial"/>
                <a:ea typeface="Arial"/>
                <a:cs typeface="Arial"/>
                <a:sym typeface="Arial"/>
              </a:rPr>
              <a:t> (tidak tetap).</a:t>
            </a:r>
            <a:endParaRPr sz="1400" b="0" i="0" u="none" strike="noStrike" cap="none">
              <a:solidFill>
                <a:srgbClr val="000000"/>
              </a:solidFill>
              <a:latin typeface="Arial"/>
              <a:ea typeface="Arial"/>
              <a:cs typeface="Arial"/>
              <a:sym typeface="Arial"/>
            </a:endParaRPr>
          </a:p>
        </p:txBody>
      </p:sp>
      <p:pic>
        <p:nvPicPr>
          <p:cNvPr id="501" name="Google Shape;501;p62"/>
          <p:cNvPicPr preferRelativeResize="0"/>
          <p:nvPr/>
        </p:nvPicPr>
        <p:blipFill rotWithShape="1">
          <a:blip r:embed="rId3">
            <a:alphaModFix/>
          </a:blip>
          <a:srcRect l="16984" t="57810" r="10355" b="26506"/>
          <a:stretch/>
        </p:blipFill>
        <p:spPr>
          <a:xfrm>
            <a:off x="2293150" y="2591450"/>
            <a:ext cx="4393400" cy="544300"/>
          </a:xfrm>
          <a:prstGeom prst="rect">
            <a:avLst/>
          </a:prstGeom>
          <a:noFill/>
          <a:ln>
            <a:noFill/>
          </a:ln>
        </p:spPr>
      </p:pic>
      <p:pic>
        <p:nvPicPr>
          <p:cNvPr id="502" name="Google Shape;502;p62"/>
          <p:cNvPicPr preferRelativeResize="0"/>
          <p:nvPr/>
        </p:nvPicPr>
        <p:blipFill rotWithShape="1">
          <a:blip r:embed="rId4">
            <a:alphaModFix/>
          </a:blip>
          <a:srcRect t="48747" b="38839"/>
          <a:stretch/>
        </p:blipFill>
        <p:spPr>
          <a:xfrm>
            <a:off x="1286304" y="3217624"/>
            <a:ext cx="6546832" cy="450377"/>
          </a:xfrm>
          <a:prstGeom prst="rect">
            <a:avLst/>
          </a:prstGeom>
          <a:noFill/>
          <a:ln>
            <a:noFill/>
          </a:ln>
        </p:spPr>
      </p:pic>
      <p:sp>
        <p:nvSpPr>
          <p:cNvPr id="503" name="Google Shape;503;p62"/>
          <p:cNvSpPr txBox="1"/>
          <p:nvPr/>
        </p:nvSpPr>
        <p:spPr>
          <a:xfrm>
            <a:off x="1327249" y="3913558"/>
            <a:ext cx="6611100" cy="603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000000"/>
              </a:buClr>
              <a:buSzPts val="1700"/>
              <a:buFont typeface="Arial"/>
              <a:buNone/>
            </a:pPr>
            <a:r>
              <a:rPr lang="id" sz="1700" b="0" i="0" u="none" strike="noStrike" cap="none">
                <a:solidFill>
                  <a:schemeClr val="lt1"/>
                </a:solidFill>
                <a:latin typeface="Arial"/>
                <a:ea typeface="Arial"/>
                <a:cs typeface="Arial"/>
                <a:sym typeface="Arial"/>
              </a:rPr>
              <a:t>List dapat berisikan anggota/elemen dengan tipe data string, integer, float, bersarang.</a:t>
            </a:r>
            <a:endParaRPr sz="1400" b="0" i="0" u="none" strike="noStrike" cap="none">
              <a:solidFill>
                <a:srgbClr val="000000"/>
              </a:solidFill>
              <a:latin typeface="Arial"/>
              <a:ea typeface="Arial"/>
              <a:cs typeface="Arial"/>
              <a:sym typeface="Arial"/>
            </a:endParaRPr>
          </a:p>
        </p:txBody>
      </p:sp>
      <p:sp>
        <p:nvSpPr>
          <p:cNvPr id="504" name="Google Shape;504;p62"/>
          <p:cNvSpPr txBox="1"/>
          <p:nvPr/>
        </p:nvSpPr>
        <p:spPr>
          <a:xfrm>
            <a:off x="7796463" y="637674"/>
            <a:ext cx="83017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d" sz="1400" b="1" i="0" u="none" strike="noStrike" cap="none">
                <a:solidFill>
                  <a:schemeClr val="lt1"/>
                </a:solidFill>
                <a:latin typeface="Arial"/>
                <a:ea typeface="Arial"/>
                <a:cs typeface="Arial"/>
                <a:sym typeface="Arial"/>
              </a:rPr>
              <a:t>T</a:t>
            </a:r>
            <a:endParaRPr sz="1400" b="1" i="0" u="none" strike="noStrike" cap="none">
              <a:solidFill>
                <a:schemeClr val="lt1"/>
              </a:solidFill>
              <a:latin typeface="Arial"/>
              <a:ea typeface="Arial"/>
              <a:cs typeface="Arial"/>
              <a:sym typeface="Arial"/>
            </a:endParaRPr>
          </a:p>
        </p:txBody>
      </p:sp>
      <p:cxnSp>
        <p:nvCxnSpPr>
          <p:cNvPr id="505" name="Google Shape;505;p62"/>
          <p:cNvCxnSpPr/>
          <p:nvPr/>
        </p:nvCxnSpPr>
        <p:spPr>
          <a:xfrm>
            <a:off x="505200" y="1017725"/>
            <a:ext cx="6279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title"/>
          </p:nvPr>
        </p:nvSpPr>
        <p:spPr>
          <a:xfrm>
            <a:off x="396261" y="560933"/>
            <a:ext cx="8351477" cy="52894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5225"/>
              <a:buFont typeface="Arial"/>
              <a:buNone/>
            </a:pPr>
            <a:r>
              <a:rPr lang="id" b="1"/>
              <a:t>List </a:t>
            </a:r>
            <a:br>
              <a:rPr lang="id" b="1"/>
            </a:br>
            <a:endParaRPr/>
          </a:p>
        </p:txBody>
      </p:sp>
      <p:sp>
        <p:nvSpPr>
          <p:cNvPr id="511" name="Google Shape;511;p63"/>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29</a:t>
            </a:fld>
            <a:endParaRPr/>
          </a:p>
        </p:txBody>
      </p:sp>
      <p:sp>
        <p:nvSpPr>
          <p:cNvPr id="512" name="Google Shape;512;p63"/>
          <p:cNvSpPr txBox="1"/>
          <p:nvPr/>
        </p:nvSpPr>
        <p:spPr>
          <a:xfrm>
            <a:off x="505133" y="1216667"/>
            <a:ext cx="8453100" cy="553800"/>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l" rtl="0">
              <a:lnSpc>
                <a:spcPct val="100000"/>
              </a:lnSpc>
              <a:spcBef>
                <a:spcPts val="0"/>
              </a:spcBef>
              <a:spcAft>
                <a:spcPts val="0"/>
              </a:spcAft>
              <a:buClr>
                <a:srgbClr val="000000"/>
              </a:buClr>
              <a:buSzPct val="100000"/>
              <a:buFont typeface="Arial"/>
              <a:buNone/>
            </a:pPr>
            <a:r>
              <a:rPr lang="id" sz="2000" b="0" i="0" u="none" strike="noStrike" cap="none">
                <a:solidFill>
                  <a:schemeClr val="lt1"/>
                </a:solidFill>
                <a:latin typeface="Arial"/>
                <a:ea typeface="Arial"/>
                <a:cs typeface="Arial"/>
                <a:sym typeface="Arial"/>
              </a:rPr>
              <a:t>Anggota/elemen pada list dapat diakses dengan menggunakan indeks. Indeks pada list dapat dibuat dalam bentuk indeks positif maupun indeks negatif.</a:t>
            </a:r>
            <a:endParaRPr sz="1800" b="0" i="0" u="none" strike="noStrike" cap="none">
              <a:solidFill>
                <a:schemeClr val="lt1"/>
              </a:solidFill>
              <a:latin typeface="Arial"/>
              <a:ea typeface="Arial"/>
              <a:cs typeface="Arial"/>
              <a:sym typeface="Arial"/>
            </a:endParaRPr>
          </a:p>
        </p:txBody>
      </p:sp>
      <p:pic>
        <p:nvPicPr>
          <p:cNvPr id="513" name="Google Shape;513;p63"/>
          <p:cNvPicPr preferRelativeResize="0"/>
          <p:nvPr/>
        </p:nvPicPr>
        <p:blipFill rotWithShape="1">
          <a:blip r:embed="rId3">
            <a:alphaModFix/>
          </a:blip>
          <a:srcRect l="16170" t="22516" r="14329" b="15148"/>
          <a:stretch/>
        </p:blipFill>
        <p:spPr>
          <a:xfrm>
            <a:off x="638150" y="1945150"/>
            <a:ext cx="3745626" cy="1783900"/>
          </a:xfrm>
          <a:prstGeom prst="rect">
            <a:avLst/>
          </a:prstGeom>
          <a:noFill/>
          <a:ln>
            <a:noFill/>
          </a:ln>
        </p:spPr>
      </p:pic>
      <p:sp>
        <p:nvSpPr>
          <p:cNvPr id="514" name="Google Shape;514;p63"/>
          <p:cNvSpPr/>
          <p:nvPr/>
        </p:nvSpPr>
        <p:spPr>
          <a:xfrm>
            <a:off x="1332175" y="4176376"/>
            <a:ext cx="1989300" cy="3249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id" sz="1400" b="1" i="0" u="none" strike="noStrike" cap="none">
                <a:solidFill>
                  <a:schemeClr val="lt1"/>
                </a:solidFill>
                <a:latin typeface="Arial"/>
                <a:ea typeface="Arial"/>
                <a:cs typeface="Arial"/>
                <a:sym typeface="Arial"/>
              </a:rPr>
              <a:t>Indeks Positif</a:t>
            </a:r>
            <a:endParaRPr sz="1400" b="1" i="0" u="none" strike="noStrike" cap="none">
              <a:solidFill>
                <a:schemeClr val="lt1"/>
              </a:solidFill>
              <a:latin typeface="Arial"/>
              <a:ea typeface="Arial"/>
              <a:cs typeface="Arial"/>
              <a:sym typeface="Arial"/>
            </a:endParaRPr>
          </a:p>
        </p:txBody>
      </p:sp>
      <p:cxnSp>
        <p:nvCxnSpPr>
          <p:cNvPr id="515" name="Google Shape;515;p63"/>
          <p:cNvCxnSpPr/>
          <p:nvPr/>
        </p:nvCxnSpPr>
        <p:spPr>
          <a:xfrm rot="10800000" flipH="1">
            <a:off x="2298264" y="3787264"/>
            <a:ext cx="372900" cy="276300"/>
          </a:xfrm>
          <a:prstGeom prst="straightConnector1">
            <a:avLst/>
          </a:prstGeom>
          <a:noFill/>
          <a:ln w="38100" cap="flat" cmpd="sng">
            <a:solidFill>
              <a:srgbClr val="ABE1DC"/>
            </a:solidFill>
            <a:prstDash val="solid"/>
            <a:miter lim="800000"/>
            <a:headEnd type="none" w="sm" len="sm"/>
            <a:tailEnd type="stealth" w="med" len="med"/>
          </a:ln>
        </p:spPr>
      </p:cxnSp>
      <p:sp>
        <p:nvSpPr>
          <p:cNvPr id="516" name="Google Shape;516;p63"/>
          <p:cNvSpPr/>
          <p:nvPr/>
        </p:nvSpPr>
        <p:spPr>
          <a:xfrm>
            <a:off x="6025600" y="4176450"/>
            <a:ext cx="1591200" cy="3249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id" sz="1400" b="1" i="0" u="none" strike="noStrike" cap="none">
                <a:solidFill>
                  <a:schemeClr val="lt1"/>
                </a:solidFill>
                <a:latin typeface="Arial"/>
                <a:ea typeface="Arial"/>
                <a:cs typeface="Arial"/>
                <a:sym typeface="Arial"/>
              </a:rPr>
              <a:t>Indeks Negatif</a:t>
            </a:r>
            <a:endParaRPr sz="1400" b="1" i="0" u="none" strike="noStrike" cap="none">
              <a:solidFill>
                <a:schemeClr val="lt1"/>
              </a:solidFill>
              <a:latin typeface="Arial"/>
              <a:ea typeface="Arial"/>
              <a:cs typeface="Arial"/>
              <a:sym typeface="Arial"/>
            </a:endParaRPr>
          </a:p>
        </p:txBody>
      </p:sp>
      <p:cxnSp>
        <p:nvCxnSpPr>
          <p:cNvPr id="517" name="Google Shape;517;p63"/>
          <p:cNvCxnSpPr/>
          <p:nvPr/>
        </p:nvCxnSpPr>
        <p:spPr>
          <a:xfrm rot="10800000" flipH="1">
            <a:off x="6704769" y="3798914"/>
            <a:ext cx="375300" cy="253200"/>
          </a:xfrm>
          <a:prstGeom prst="straightConnector1">
            <a:avLst/>
          </a:prstGeom>
          <a:noFill/>
          <a:ln w="38100" cap="flat" cmpd="sng">
            <a:solidFill>
              <a:srgbClr val="ABE1DC"/>
            </a:solidFill>
            <a:prstDash val="solid"/>
            <a:miter lim="800000"/>
            <a:headEnd type="none" w="sm" len="sm"/>
            <a:tailEnd type="stealth" w="med" len="med"/>
          </a:ln>
        </p:spPr>
      </p:cxnSp>
      <p:pic>
        <p:nvPicPr>
          <p:cNvPr id="518" name="Google Shape;518;p63"/>
          <p:cNvPicPr preferRelativeResize="0"/>
          <p:nvPr/>
        </p:nvPicPr>
        <p:blipFill rotWithShape="1">
          <a:blip r:embed="rId4">
            <a:alphaModFix/>
          </a:blip>
          <a:srcRect l="31678" t="38618" r="36435" b="36567"/>
          <a:stretch/>
        </p:blipFill>
        <p:spPr>
          <a:xfrm>
            <a:off x="4812650" y="1890475"/>
            <a:ext cx="3813998" cy="1838575"/>
          </a:xfrm>
          <a:prstGeom prst="rect">
            <a:avLst/>
          </a:prstGeom>
          <a:noFill/>
          <a:ln>
            <a:noFill/>
          </a:ln>
        </p:spPr>
      </p:pic>
      <p:sp>
        <p:nvSpPr>
          <p:cNvPr id="519" name="Google Shape;519;p63"/>
          <p:cNvSpPr txBox="1"/>
          <p:nvPr/>
        </p:nvSpPr>
        <p:spPr>
          <a:xfrm>
            <a:off x="7796463" y="637674"/>
            <a:ext cx="83017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d" sz="1400" b="1" i="0" u="none" strike="noStrike" cap="none">
                <a:solidFill>
                  <a:schemeClr val="lt1"/>
                </a:solidFill>
                <a:latin typeface="Arial"/>
                <a:ea typeface="Arial"/>
                <a:cs typeface="Arial"/>
                <a:sym typeface="Arial"/>
              </a:rPr>
              <a:t>T</a:t>
            </a:r>
            <a:endParaRPr sz="1400" b="1" i="0" u="none" strike="noStrike" cap="none">
              <a:solidFill>
                <a:schemeClr val="lt1"/>
              </a:solidFill>
              <a:latin typeface="Arial"/>
              <a:ea typeface="Arial"/>
              <a:cs typeface="Arial"/>
              <a:sym typeface="Arial"/>
            </a:endParaRPr>
          </a:p>
        </p:txBody>
      </p:sp>
      <p:cxnSp>
        <p:nvCxnSpPr>
          <p:cNvPr id="520" name="Google Shape;520;p63"/>
          <p:cNvCxnSpPr/>
          <p:nvPr/>
        </p:nvCxnSpPr>
        <p:spPr>
          <a:xfrm>
            <a:off x="505200" y="1017725"/>
            <a:ext cx="5844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2800"/>
              <a:buFont typeface="Arial"/>
              <a:buNone/>
            </a:pPr>
            <a:r>
              <a:rPr lang="id" b="1" i="0" u="none" strike="noStrike" cap="none"/>
              <a:t>Deskripsi Pelatihan</a:t>
            </a:r>
            <a:endParaRPr/>
          </a:p>
        </p:txBody>
      </p:sp>
      <p:sp>
        <p:nvSpPr>
          <p:cNvPr id="186" name="Google Shape;186;p3"/>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p>
            <a:pPr marL="12700" marR="0" lvl="0" indent="0" algn="just" rtl="0">
              <a:lnSpc>
                <a:spcPct val="115000"/>
              </a:lnSpc>
              <a:spcBef>
                <a:spcPts val="100"/>
              </a:spcBef>
              <a:spcAft>
                <a:spcPts val="0"/>
              </a:spcAft>
              <a:buClr>
                <a:srgbClr val="000000"/>
              </a:buClr>
              <a:buSzPts val="1200"/>
              <a:buFont typeface="Arial"/>
              <a:buNone/>
            </a:pPr>
            <a:endParaRPr sz="1600" b="0" i="0" u="none" strike="noStrike" cap="none">
              <a:solidFill>
                <a:srgbClr val="0F357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r>
              <a:rPr lang="id" sz="1600" b="0" i="0" u="none" strike="noStrike" cap="none">
                <a:solidFill>
                  <a:srgbClr val="000000"/>
                </a:solidFill>
                <a:latin typeface="Arial"/>
                <a:ea typeface="Arial"/>
                <a:cs typeface="Arial"/>
                <a:sym typeface="Arial"/>
              </a:rPr>
              <a:t>Tujuan utama dari modul pelatihan ini adalah untuk membahas data science tools dengan menjelaskan seperangkat kakas dan teknik yang berkaitan dengan keterampilan dasar dalam ilmu komputer, matematika, dan statistik untuk melakukan tugas-tugas yang umumnya terkait dengan data science.</a:t>
            </a:r>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sz="1600">
              <a:latin typeface="Arial"/>
              <a:ea typeface="Arial"/>
              <a:cs typeface="Arial"/>
              <a:sym typeface="Arial"/>
            </a:endParaRPr>
          </a:p>
        </p:txBody>
      </p:sp>
      <p:sp>
        <p:nvSpPr>
          <p:cNvPr id="187" name="Google Shape;187;p3"/>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ts val="2800"/>
              <a:buFont typeface="Arial"/>
              <a:buNone/>
            </a:pPr>
            <a:r>
              <a:rPr lang="id" sz="2800" b="1" i="0" u="none" strike="noStrike" cap="none"/>
              <a:t>Python List	[a, b, c]</a:t>
            </a:r>
            <a:endParaRPr/>
          </a:p>
        </p:txBody>
      </p:sp>
      <p:sp>
        <p:nvSpPr>
          <p:cNvPr id="526" name="Google Shape;526;p64"/>
          <p:cNvSpPr txBox="1">
            <a:spLocks noGrp="1"/>
          </p:cNvSpPr>
          <p:nvPr>
            <p:ph type="body" idx="1"/>
          </p:nvPr>
        </p:nvSpPr>
        <p:spPr>
          <a:xfrm>
            <a:off x="749300" y="1152475"/>
            <a:ext cx="4186200" cy="1134000"/>
          </a:xfrm>
          <a:prstGeom prst="rect">
            <a:avLst/>
          </a:prstGeom>
          <a:noFill/>
          <a:ln>
            <a:noFill/>
          </a:ln>
        </p:spPr>
        <p:txBody>
          <a:bodyPr spcFirstLastPara="1" wrap="square" lIns="91425" tIns="91425" rIns="91425" bIns="91425" anchor="t" anchorCtr="0">
            <a:normAutofit/>
          </a:bodyPr>
          <a:lstStyle/>
          <a:p>
            <a:pPr marL="400050" lvl="0" indent="-292957" algn="l" rtl="0">
              <a:lnSpc>
                <a:spcPct val="115000"/>
              </a:lnSpc>
              <a:spcBef>
                <a:spcPts val="0"/>
              </a:spcBef>
              <a:spcAft>
                <a:spcPts val="0"/>
              </a:spcAft>
              <a:buSzPts val="1514"/>
              <a:buChar char="●"/>
            </a:pPr>
            <a:r>
              <a:rPr lang="id" sz="1800">
                <a:latin typeface="Arial"/>
                <a:ea typeface="Arial"/>
                <a:cs typeface="Arial"/>
                <a:sym typeface="Arial"/>
              </a:rPr>
              <a:t>Koleksi nilai</a:t>
            </a:r>
            <a:endParaRPr sz="1800">
              <a:latin typeface="Arial"/>
              <a:ea typeface="Arial"/>
              <a:cs typeface="Arial"/>
              <a:sym typeface="Arial"/>
            </a:endParaRPr>
          </a:p>
          <a:p>
            <a:pPr marL="400050" lvl="0" indent="-292957" algn="l" rtl="0">
              <a:lnSpc>
                <a:spcPct val="115000"/>
              </a:lnSpc>
              <a:spcBef>
                <a:spcPts val="0"/>
              </a:spcBef>
              <a:spcAft>
                <a:spcPts val="0"/>
              </a:spcAft>
              <a:buSzPts val="1514"/>
              <a:buChar char="●"/>
            </a:pPr>
            <a:r>
              <a:rPr lang="id" sz="1800">
                <a:latin typeface="Arial"/>
                <a:ea typeface="Arial"/>
                <a:cs typeface="Arial"/>
                <a:sym typeface="Arial"/>
              </a:rPr>
              <a:t>Dapat mengandung beberapa tipe data berbeda</a:t>
            </a:r>
            <a:endParaRPr sz="1800">
              <a:latin typeface="Arial"/>
              <a:ea typeface="Arial"/>
              <a:cs typeface="Arial"/>
              <a:sym typeface="Arial"/>
            </a:endParaRPr>
          </a:p>
        </p:txBody>
      </p:sp>
      <p:sp>
        <p:nvSpPr>
          <p:cNvPr id="527" name="Google Shape;527;p64"/>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30</a:t>
            </a:fld>
            <a:endParaRPr/>
          </a:p>
        </p:txBody>
      </p:sp>
      <p:sp>
        <p:nvSpPr>
          <p:cNvPr id="528" name="Google Shape;528;p64"/>
          <p:cNvSpPr/>
          <p:nvPr/>
        </p:nvSpPr>
        <p:spPr>
          <a:xfrm>
            <a:off x="879925" y="2286475"/>
            <a:ext cx="3885900" cy="24537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14300" marR="0" lvl="0" indent="0" algn="l" rtl="0">
              <a:lnSpc>
                <a:spcPct val="115000"/>
              </a:lnSpc>
              <a:spcBef>
                <a:spcPts val="0"/>
              </a:spcBef>
              <a:spcAft>
                <a:spcPts val="0"/>
              </a:spcAft>
              <a:buClr>
                <a:schemeClr val="dk1"/>
              </a:buClr>
              <a:buSzPts val="1514"/>
              <a:buFont typeface="Arial"/>
              <a:buNone/>
            </a:pPr>
            <a:r>
              <a:rPr lang="id" sz="1200" b="0" i="0" u="none" strike="noStrike" cap="none">
                <a:solidFill>
                  <a:schemeClr val="dk1"/>
                </a:solidFill>
                <a:latin typeface="Courier New"/>
                <a:ea typeface="Courier New"/>
                <a:cs typeface="Courier New"/>
                <a:sym typeface="Courier New"/>
              </a:rPr>
              <a:t>In [7]: [1.84, 1.79, 1.82, 1.90, 1.80]</a:t>
            </a:r>
            <a:endParaRPr sz="1200" b="0" i="0" u="none" strike="noStrike" cap="none">
              <a:solidFill>
                <a:schemeClr val="dk1"/>
              </a:solidFill>
              <a:latin typeface="Corbel"/>
              <a:ea typeface="Corbel"/>
              <a:cs typeface="Corbel"/>
              <a:sym typeface="Corbel"/>
            </a:endParaRPr>
          </a:p>
          <a:p>
            <a:pPr marL="114300" marR="0" lvl="0" indent="0" algn="l" rtl="0">
              <a:lnSpc>
                <a:spcPct val="115000"/>
              </a:lnSpc>
              <a:spcBef>
                <a:spcPts val="0"/>
              </a:spcBef>
              <a:spcAft>
                <a:spcPts val="0"/>
              </a:spcAft>
              <a:buClr>
                <a:schemeClr val="dk1"/>
              </a:buClr>
              <a:buSzPts val="1514"/>
              <a:buFont typeface="Arial"/>
              <a:buNone/>
            </a:pPr>
            <a:r>
              <a:rPr lang="id" sz="1200" b="0" i="0" u="none" strike="noStrike" cap="none">
                <a:solidFill>
                  <a:schemeClr val="dk1"/>
                </a:solidFill>
                <a:latin typeface="Courier New"/>
                <a:ea typeface="Courier New"/>
                <a:cs typeface="Courier New"/>
                <a:sym typeface="Courier New"/>
              </a:rPr>
              <a:t>Out[7]: [1.84, 1.79, 1.82, 1.90, 1.80]</a:t>
            </a:r>
            <a:endParaRPr sz="1200" b="0" i="0" u="none" strike="noStrike" cap="none">
              <a:solidFill>
                <a:schemeClr val="dk1"/>
              </a:solidFill>
              <a:latin typeface="Corbel"/>
              <a:ea typeface="Corbel"/>
              <a:cs typeface="Corbel"/>
              <a:sym typeface="Corbel"/>
            </a:endParaRPr>
          </a:p>
          <a:p>
            <a:pPr marL="114300" marR="0" lvl="0" indent="0" algn="l" rtl="0">
              <a:lnSpc>
                <a:spcPct val="115000"/>
              </a:lnSpc>
              <a:spcBef>
                <a:spcPts val="0"/>
              </a:spcBef>
              <a:spcAft>
                <a:spcPts val="0"/>
              </a:spcAft>
              <a:buClr>
                <a:schemeClr val="dk1"/>
              </a:buClr>
              <a:buSzPts val="1514"/>
              <a:buFont typeface="Arial"/>
              <a:buNone/>
            </a:pPr>
            <a:endParaRPr sz="1200" b="0" i="0" u="none" strike="noStrike" cap="none">
              <a:solidFill>
                <a:srgbClr val="0F3570"/>
              </a:solidFill>
              <a:latin typeface="Courier New"/>
              <a:ea typeface="Courier New"/>
              <a:cs typeface="Courier New"/>
              <a:sym typeface="Courier New"/>
            </a:endParaRPr>
          </a:p>
          <a:p>
            <a:pPr marL="114300" marR="0" lvl="0" indent="0" algn="l" rtl="0">
              <a:lnSpc>
                <a:spcPct val="115000"/>
              </a:lnSpc>
              <a:spcBef>
                <a:spcPts val="0"/>
              </a:spcBef>
              <a:spcAft>
                <a:spcPts val="0"/>
              </a:spcAft>
              <a:buClr>
                <a:schemeClr val="dk1"/>
              </a:buClr>
              <a:buSzPts val="1514"/>
              <a:buFont typeface="Arial"/>
              <a:buNone/>
            </a:pPr>
            <a:r>
              <a:rPr lang="id" sz="1200" b="0" i="0" u="none" strike="noStrike" cap="none">
                <a:solidFill>
                  <a:schemeClr val="dk1"/>
                </a:solidFill>
                <a:latin typeface="Courier New"/>
                <a:ea typeface="Courier New"/>
                <a:cs typeface="Courier New"/>
                <a:sym typeface="Courier New"/>
              </a:rPr>
              <a:t>In [8]: height = [1.84, 1.79, 1.82, 1.90, 1.80]</a:t>
            </a:r>
            <a:endParaRPr sz="1200" b="0" i="0" u="none" strike="noStrike" cap="none">
              <a:solidFill>
                <a:schemeClr val="dk1"/>
              </a:solidFill>
              <a:latin typeface="Corbel"/>
              <a:ea typeface="Corbel"/>
              <a:cs typeface="Corbel"/>
              <a:sym typeface="Corbel"/>
            </a:endParaRPr>
          </a:p>
          <a:p>
            <a:pPr marL="114300" marR="0" lvl="0" indent="0" algn="l" rtl="0">
              <a:lnSpc>
                <a:spcPct val="115000"/>
              </a:lnSpc>
              <a:spcBef>
                <a:spcPts val="0"/>
              </a:spcBef>
              <a:spcAft>
                <a:spcPts val="0"/>
              </a:spcAft>
              <a:buClr>
                <a:schemeClr val="dk1"/>
              </a:buClr>
              <a:buSzPts val="1514"/>
              <a:buFont typeface="Arial"/>
              <a:buNone/>
            </a:pPr>
            <a:endParaRPr sz="1200" b="0" i="0" u="none" strike="noStrike" cap="none">
              <a:solidFill>
                <a:schemeClr val="dk1"/>
              </a:solidFill>
              <a:latin typeface="Courier New"/>
              <a:ea typeface="Courier New"/>
              <a:cs typeface="Courier New"/>
              <a:sym typeface="Courier New"/>
            </a:endParaRPr>
          </a:p>
          <a:p>
            <a:pPr marL="114300" marR="0" lvl="0" indent="0" algn="l" rtl="0">
              <a:lnSpc>
                <a:spcPct val="115000"/>
              </a:lnSpc>
              <a:spcBef>
                <a:spcPts val="0"/>
              </a:spcBef>
              <a:spcAft>
                <a:spcPts val="0"/>
              </a:spcAft>
              <a:buClr>
                <a:schemeClr val="dk1"/>
              </a:buClr>
              <a:buSzPts val="1514"/>
              <a:buFont typeface="Arial"/>
              <a:buNone/>
            </a:pPr>
            <a:r>
              <a:rPr lang="id" sz="1200" b="0" i="0" u="none" strike="noStrike" cap="none">
                <a:solidFill>
                  <a:schemeClr val="dk1"/>
                </a:solidFill>
                <a:latin typeface="Courier New"/>
                <a:ea typeface="Courier New"/>
                <a:cs typeface="Courier New"/>
                <a:sym typeface="Courier New"/>
              </a:rPr>
              <a:t>In [9]: height</a:t>
            </a:r>
            <a:endParaRPr sz="1200" b="0" i="0" u="none" strike="noStrike" cap="none">
              <a:solidFill>
                <a:schemeClr val="dk1"/>
              </a:solidFill>
              <a:latin typeface="Corbel"/>
              <a:ea typeface="Corbel"/>
              <a:cs typeface="Corbel"/>
              <a:sym typeface="Corbel"/>
            </a:endParaRPr>
          </a:p>
          <a:p>
            <a:pPr marL="114300" marR="0" lvl="0" indent="0" algn="l" rtl="0">
              <a:lnSpc>
                <a:spcPct val="115000"/>
              </a:lnSpc>
              <a:spcBef>
                <a:spcPts val="0"/>
              </a:spcBef>
              <a:spcAft>
                <a:spcPts val="0"/>
              </a:spcAft>
              <a:buClr>
                <a:schemeClr val="dk1"/>
              </a:buClr>
              <a:buSzPts val="1514"/>
              <a:buFont typeface="Arial"/>
              <a:buNone/>
            </a:pPr>
            <a:r>
              <a:rPr lang="id" sz="1200" b="0" i="0" u="none" strike="noStrike" cap="none">
                <a:solidFill>
                  <a:schemeClr val="dk1"/>
                </a:solidFill>
                <a:latin typeface="Courier New"/>
                <a:ea typeface="Courier New"/>
                <a:cs typeface="Courier New"/>
                <a:sym typeface="Courier New"/>
              </a:rPr>
              <a:t>Out[9]: [1.84, 1.79, 1.82, 1.90, 1.80]</a:t>
            </a:r>
            <a:endParaRPr sz="1200" b="0" i="0" u="none" strike="noStrike" cap="none">
              <a:solidFill>
                <a:srgbClr val="000000"/>
              </a:solidFill>
              <a:latin typeface="Arial"/>
              <a:ea typeface="Arial"/>
              <a:cs typeface="Arial"/>
              <a:sym typeface="Arial"/>
            </a:endParaRPr>
          </a:p>
        </p:txBody>
      </p:sp>
      <p:sp>
        <p:nvSpPr>
          <p:cNvPr id="529" name="Google Shape;529;p64"/>
          <p:cNvSpPr/>
          <p:nvPr/>
        </p:nvSpPr>
        <p:spPr>
          <a:xfrm>
            <a:off x="5223975" y="1147950"/>
            <a:ext cx="3821100" cy="28476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1" indent="0" algn="l" rtl="0">
              <a:lnSpc>
                <a:spcPct val="115000"/>
              </a:lnSpc>
              <a:spcBef>
                <a:spcPts val="0"/>
              </a:spcBef>
              <a:spcAft>
                <a:spcPts val="0"/>
              </a:spcAft>
              <a:buClr>
                <a:schemeClr val="dk1"/>
              </a:buClr>
              <a:buSzPts val="1200"/>
              <a:buFont typeface="Arial"/>
              <a:buNone/>
            </a:pPr>
            <a:r>
              <a:rPr lang="id" sz="1200" b="0" i="0" u="none" strike="noStrike" cap="none">
                <a:solidFill>
                  <a:schemeClr val="dk1"/>
                </a:solidFill>
                <a:latin typeface="Courier New"/>
                <a:ea typeface="Courier New"/>
                <a:cs typeface="Courier New"/>
                <a:sym typeface="Courier New"/>
              </a:rPr>
              <a:t>In [10]: famz = ["Abe", 1.84, "Beb", 1.79, "Cory", 1.82, "Dad", 1.90]</a:t>
            </a:r>
            <a:endParaRPr sz="1200" b="0" i="0" u="none" strike="noStrike" cap="none">
              <a:solidFill>
                <a:schemeClr val="dk1"/>
              </a:solidFill>
              <a:latin typeface="Corbel"/>
              <a:ea typeface="Corbel"/>
              <a:cs typeface="Corbel"/>
              <a:sym typeface="Corbel"/>
            </a:endParaRPr>
          </a:p>
          <a:p>
            <a:pPr marL="0" marR="0" lvl="1" indent="0" algn="l" rtl="0">
              <a:lnSpc>
                <a:spcPct val="115000"/>
              </a:lnSpc>
              <a:spcBef>
                <a:spcPts val="0"/>
              </a:spcBef>
              <a:spcAft>
                <a:spcPts val="0"/>
              </a:spcAft>
              <a:buClr>
                <a:schemeClr val="dk1"/>
              </a:buClr>
              <a:buSzPts val="1200"/>
              <a:buFont typeface="Arial"/>
              <a:buNone/>
            </a:pPr>
            <a:endParaRPr sz="1200" b="0" i="0" u="none" strike="noStrike" cap="none">
              <a:solidFill>
                <a:schemeClr val="dk1"/>
              </a:solidFill>
              <a:latin typeface="Courier New"/>
              <a:ea typeface="Courier New"/>
              <a:cs typeface="Courier New"/>
              <a:sym typeface="Courier New"/>
            </a:endParaRPr>
          </a:p>
          <a:p>
            <a:pPr marL="114300" marR="0" lvl="0" indent="-114300" algn="l" rtl="0">
              <a:lnSpc>
                <a:spcPct val="115000"/>
              </a:lnSpc>
              <a:spcBef>
                <a:spcPts val="0"/>
              </a:spcBef>
              <a:spcAft>
                <a:spcPts val="0"/>
              </a:spcAft>
              <a:buClr>
                <a:schemeClr val="dk1"/>
              </a:buClr>
              <a:buSzPts val="1400"/>
              <a:buFont typeface="Arial"/>
              <a:buNone/>
            </a:pPr>
            <a:r>
              <a:rPr lang="id" sz="1200" b="0" i="0" u="none" strike="noStrike" cap="none">
                <a:solidFill>
                  <a:schemeClr val="dk1"/>
                </a:solidFill>
                <a:latin typeface="Courier New"/>
                <a:ea typeface="Courier New"/>
                <a:cs typeface="Courier New"/>
                <a:sym typeface="Courier New"/>
              </a:rPr>
              <a:t>In [11]: famz</a:t>
            </a:r>
            <a:endParaRPr sz="1200" b="0" i="0" u="none" strike="noStrike" cap="none">
              <a:solidFill>
                <a:schemeClr val="dk1"/>
              </a:solidFill>
              <a:latin typeface="Courier New"/>
              <a:ea typeface="Courier New"/>
              <a:cs typeface="Courier New"/>
              <a:sym typeface="Courier New"/>
            </a:endParaRPr>
          </a:p>
          <a:p>
            <a:pPr marL="114300" marR="0" lvl="0" indent="-114300" algn="l" rtl="0">
              <a:lnSpc>
                <a:spcPct val="115000"/>
              </a:lnSpc>
              <a:spcBef>
                <a:spcPts val="0"/>
              </a:spcBef>
              <a:spcAft>
                <a:spcPts val="0"/>
              </a:spcAft>
              <a:buClr>
                <a:schemeClr val="dk1"/>
              </a:buClr>
              <a:buSzPts val="1400"/>
              <a:buFont typeface="Arial"/>
              <a:buNone/>
            </a:pPr>
            <a:r>
              <a:rPr lang="id" sz="1200" b="0" i="0" u="none" strike="noStrike" cap="none">
                <a:solidFill>
                  <a:schemeClr val="dk1"/>
                </a:solidFill>
                <a:latin typeface="Courier New"/>
                <a:ea typeface="Courier New"/>
                <a:cs typeface="Courier New"/>
                <a:sym typeface="Courier New"/>
              </a:rPr>
              <a:t>Out[11]: [“Abe", 1.84, “Beb", 1.79, “Cory", 1.82, “Dad", 1.90]</a:t>
            </a:r>
            <a:endParaRPr sz="1200" b="0" i="0" u="none" strike="noStrike" cap="none">
              <a:solidFill>
                <a:schemeClr val="dk1"/>
              </a:solidFill>
              <a:latin typeface="Corbel"/>
              <a:ea typeface="Corbel"/>
              <a:cs typeface="Corbel"/>
              <a:sym typeface="Corbel"/>
            </a:endParaRPr>
          </a:p>
          <a:p>
            <a:pPr marL="114300" marR="0" lvl="0" indent="-114300" algn="l" rtl="0">
              <a:lnSpc>
                <a:spcPct val="115000"/>
              </a:lnSpc>
              <a:spcBef>
                <a:spcPts val="0"/>
              </a:spcBef>
              <a:spcAft>
                <a:spcPts val="0"/>
              </a:spcAft>
              <a:buClr>
                <a:schemeClr val="dk1"/>
              </a:buClr>
              <a:buSzPts val="1400"/>
              <a:buFont typeface="Arial"/>
              <a:buNone/>
            </a:pPr>
            <a:endParaRPr sz="1200" b="0" i="0" u="none" strike="noStrike" cap="none">
              <a:solidFill>
                <a:schemeClr val="dk1"/>
              </a:solidFill>
              <a:latin typeface="Courier New"/>
              <a:ea typeface="Courier New"/>
              <a:cs typeface="Courier New"/>
              <a:sym typeface="Courier New"/>
            </a:endParaRPr>
          </a:p>
          <a:p>
            <a:pPr marL="114300" marR="0" lvl="0" indent="-114300" algn="ctr" rtl="0">
              <a:lnSpc>
                <a:spcPct val="115000"/>
              </a:lnSpc>
              <a:spcBef>
                <a:spcPts val="0"/>
              </a:spcBef>
              <a:spcAft>
                <a:spcPts val="0"/>
              </a:spcAft>
              <a:buClr>
                <a:schemeClr val="dk1"/>
              </a:buClr>
              <a:buSzPts val="1400"/>
              <a:buFont typeface="Arial"/>
              <a:buNone/>
            </a:pPr>
            <a:r>
              <a:rPr lang="id" sz="1200" b="0" i="0" u="none" strike="noStrike" cap="none">
                <a:solidFill>
                  <a:schemeClr val="dk1"/>
                </a:solidFill>
                <a:latin typeface="Courier New"/>
                <a:ea typeface="Courier New"/>
                <a:cs typeface="Courier New"/>
                <a:sym typeface="Courier New"/>
              </a:rPr>
              <a:t>[“Abe", 1.84]</a:t>
            </a:r>
            <a:endParaRPr sz="1200" b="0" i="0" u="none" strike="noStrike" cap="none">
              <a:solidFill>
                <a:schemeClr val="dk1"/>
              </a:solidFill>
              <a:latin typeface="Corbel"/>
              <a:ea typeface="Corbel"/>
              <a:cs typeface="Corbel"/>
              <a:sym typeface="Corbel"/>
            </a:endParaRPr>
          </a:p>
          <a:p>
            <a:pPr marL="114300" marR="0" lvl="0" indent="-114300" algn="ctr" rtl="0">
              <a:lnSpc>
                <a:spcPct val="115000"/>
              </a:lnSpc>
              <a:spcBef>
                <a:spcPts val="0"/>
              </a:spcBef>
              <a:spcAft>
                <a:spcPts val="0"/>
              </a:spcAft>
              <a:buClr>
                <a:schemeClr val="dk1"/>
              </a:buClr>
              <a:buSzPts val="1400"/>
              <a:buFont typeface="Arial"/>
              <a:buNone/>
            </a:pPr>
            <a:r>
              <a:rPr lang="id" sz="1200" b="0" i="0" u="none" strike="noStrike" cap="none">
                <a:solidFill>
                  <a:schemeClr val="dk1"/>
                </a:solidFill>
                <a:latin typeface="Courier New"/>
                <a:ea typeface="Courier New"/>
                <a:cs typeface="Courier New"/>
                <a:sym typeface="Courier New"/>
              </a:rPr>
              <a:t>[“Beb", 1.79]</a:t>
            </a:r>
            <a:endParaRPr sz="1200" b="0" i="0" u="none" strike="noStrike" cap="none">
              <a:solidFill>
                <a:schemeClr val="dk1"/>
              </a:solidFill>
              <a:latin typeface="Corbel"/>
              <a:ea typeface="Corbel"/>
              <a:cs typeface="Corbel"/>
              <a:sym typeface="Corbel"/>
            </a:endParaRPr>
          </a:p>
          <a:p>
            <a:pPr marL="114300" marR="0" lvl="0" indent="-114300" algn="ctr" rtl="0">
              <a:lnSpc>
                <a:spcPct val="115000"/>
              </a:lnSpc>
              <a:spcBef>
                <a:spcPts val="0"/>
              </a:spcBef>
              <a:spcAft>
                <a:spcPts val="0"/>
              </a:spcAft>
              <a:buClr>
                <a:schemeClr val="dk1"/>
              </a:buClr>
              <a:buSzPts val="1400"/>
              <a:buFont typeface="Arial"/>
              <a:buNone/>
            </a:pPr>
            <a:r>
              <a:rPr lang="id" sz="1200" b="0" i="0" u="none" strike="noStrike" cap="none">
                <a:solidFill>
                  <a:schemeClr val="dk1"/>
                </a:solidFill>
                <a:latin typeface="Courier New"/>
                <a:ea typeface="Courier New"/>
                <a:cs typeface="Courier New"/>
                <a:sym typeface="Courier New"/>
              </a:rPr>
              <a:t>[“Cory", 1.82]</a:t>
            </a:r>
            <a:endParaRPr sz="1200" b="0" i="0" u="none" strike="noStrike" cap="none">
              <a:solidFill>
                <a:schemeClr val="dk1"/>
              </a:solidFill>
              <a:latin typeface="Corbel"/>
              <a:ea typeface="Corbel"/>
              <a:cs typeface="Corbel"/>
              <a:sym typeface="Corbel"/>
            </a:endParaRPr>
          </a:p>
          <a:p>
            <a:pPr marL="114300" marR="0" lvl="0" indent="-114300" algn="ctr" rtl="0">
              <a:lnSpc>
                <a:spcPct val="115000"/>
              </a:lnSpc>
              <a:spcBef>
                <a:spcPts val="0"/>
              </a:spcBef>
              <a:spcAft>
                <a:spcPts val="0"/>
              </a:spcAft>
              <a:buClr>
                <a:srgbClr val="000000"/>
              </a:buClr>
              <a:buSzPts val="1200"/>
              <a:buFont typeface="Arial"/>
              <a:buNone/>
            </a:pPr>
            <a:r>
              <a:rPr lang="id" sz="1200" b="0" i="0" u="none" strike="noStrike" cap="none">
                <a:solidFill>
                  <a:schemeClr val="dk1"/>
                </a:solidFill>
                <a:latin typeface="Courier New"/>
                <a:ea typeface="Courier New"/>
                <a:cs typeface="Courier New"/>
                <a:sym typeface="Courier New"/>
              </a:rPr>
              <a:t>[“Dad", 1.90]</a:t>
            </a:r>
            <a:endParaRPr sz="1200" b="0" i="0" u="none" strike="noStrike" cap="none">
              <a:solidFill>
                <a:schemeClr val="dk1"/>
              </a:solidFill>
              <a:latin typeface="Courier New"/>
              <a:ea typeface="Courier New"/>
              <a:cs typeface="Courier New"/>
              <a:sym typeface="Courier New"/>
            </a:endParaRPr>
          </a:p>
        </p:txBody>
      </p:sp>
      <p:cxnSp>
        <p:nvCxnSpPr>
          <p:cNvPr id="530" name="Google Shape;530;p64"/>
          <p:cNvCxnSpPr/>
          <p:nvPr/>
        </p:nvCxnSpPr>
        <p:spPr>
          <a:xfrm>
            <a:off x="505200" y="1017725"/>
            <a:ext cx="34749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5"/>
          <p:cNvSpPr/>
          <p:nvPr/>
        </p:nvSpPr>
        <p:spPr>
          <a:xfrm>
            <a:off x="810075" y="1194825"/>
            <a:ext cx="7964100" cy="2777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ts val="2800"/>
              <a:buFont typeface="Arial"/>
              <a:buNone/>
            </a:pPr>
            <a:r>
              <a:rPr lang="id" sz="2800" b="1" i="0" u="none" strike="noStrike" cap="none"/>
              <a:t>Python List</a:t>
            </a:r>
            <a:endParaRPr/>
          </a:p>
        </p:txBody>
      </p:sp>
      <p:sp>
        <p:nvSpPr>
          <p:cNvPr id="537" name="Google Shape;537;p65"/>
          <p:cNvSpPr txBox="1">
            <a:spLocks noGrp="1"/>
          </p:cNvSpPr>
          <p:nvPr>
            <p:ph type="body" idx="1"/>
          </p:nvPr>
        </p:nvSpPr>
        <p:spPr>
          <a:xfrm>
            <a:off x="749300" y="1152475"/>
            <a:ext cx="80830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In [1]: height = [1.84, 1.79, 1.82, 1.90, 1.80]</a:t>
            </a:r>
            <a:endParaRPr/>
          </a:p>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 </a:t>
            </a:r>
            <a:endParaRPr/>
          </a:p>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In [2]: height </a:t>
            </a:r>
            <a:endParaRPr/>
          </a:p>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Out[2]: [1.84, 1.79, 1.82, 1.90, 1.80]</a:t>
            </a:r>
            <a:endParaRPr/>
          </a:p>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 </a:t>
            </a:r>
            <a:endParaRPr/>
          </a:p>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In [3]: weight = [66.5, 60.3, 64.7, 89.5, 69.8] </a:t>
            </a:r>
            <a:endParaRPr/>
          </a:p>
          <a:p>
            <a:pPr marL="114300" lvl="0" indent="0" algn="l" rtl="0">
              <a:lnSpc>
                <a:spcPct val="115000"/>
              </a:lnSpc>
              <a:spcBef>
                <a:spcPts val="0"/>
              </a:spcBef>
              <a:spcAft>
                <a:spcPts val="0"/>
              </a:spcAft>
              <a:buClr>
                <a:schemeClr val="dk1"/>
              </a:buClr>
              <a:buSzPts val="1400"/>
              <a:buNone/>
            </a:pPr>
            <a:endParaRPr>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In [4]: weight </a:t>
            </a:r>
            <a:endParaRPr/>
          </a:p>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Out[4]: [66.5, 60.3, 64.7, 89.5, 69.8]</a:t>
            </a:r>
            <a:endParaRPr/>
          </a:p>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 </a:t>
            </a:r>
            <a:endParaRPr/>
          </a:p>
          <a:p>
            <a:pPr marL="114300" lvl="0" indent="0" algn="l" rtl="0">
              <a:lnSpc>
                <a:spcPct val="115000"/>
              </a:lnSpc>
              <a:spcBef>
                <a:spcPts val="0"/>
              </a:spcBef>
              <a:spcAft>
                <a:spcPts val="0"/>
              </a:spcAft>
              <a:buClr>
                <a:schemeClr val="dk1"/>
              </a:buClr>
              <a:buSzPts val="1400"/>
              <a:buNone/>
            </a:pPr>
            <a:r>
              <a:rPr lang="id">
                <a:latin typeface="Courier New"/>
                <a:ea typeface="Courier New"/>
                <a:cs typeface="Courier New"/>
                <a:sym typeface="Courier New"/>
              </a:rPr>
              <a:t>In [5]: weight / height ** 2 </a:t>
            </a:r>
            <a:endParaRPr/>
          </a:p>
          <a:p>
            <a:pPr marL="114300" lvl="0" indent="0" algn="l" rtl="0">
              <a:lnSpc>
                <a:spcPct val="115000"/>
              </a:lnSpc>
              <a:spcBef>
                <a:spcPts val="0"/>
              </a:spcBef>
              <a:spcAft>
                <a:spcPts val="0"/>
              </a:spcAft>
              <a:buClr>
                <a:srgbClr val="FF0000"/>
              </a:buClr>
              <a:buSzPts val="1400"/>
              <a:buNone/>
            </a:pPr>
            <a:r>
              <a:rPr lang="id">
                <a:solidFill>
                  <a:srgbClr val="FF0000"/>
                </a:solidFill>
                <a:latin typeface="Courier New"/>
                <a:ea typeface="Courier New"/>
                <a:cs typeface="Courier New"/>
                <a:sym typeface="Courier New"/>
              </a:rPr>
              <a:t>TypeError: unsupported operand type(s) for ** or pow(): 'list’ and 'int'</a:t>
            </a:r>
            <a:endParaRPr sz="1000">
              <a:solidFill>
                <a:srgbClr val="FF0000"/>
              </a:solidFill>
              <a:latin typeface="Courier New"/>
              <a:ea typeface="Courier New"/>
              <a:cs typeface="Courier New"/>
              <a:sym typeface="Courier New"/>
            </a:endParaRPr>
          </a:p>
        </p:txBody>
      </p:sp>
      <p:sp>
        <p:nvSpPr>
          <p:cNvPr id="538" name="Google Shape;538;p65"/>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31</a:t>
            </a:fld>
            <a:endParaRPr/>
          </a:p>
        </p:txBody>
      </p:sp>
      <p:sp>
        <p:nvSpPr>
          <p:cNvPr id="539" name="Google Shape;539;p65"/>
          <p:cNvSpPr/>
          <p:nvPr/>
        </p:nvSpPr>
        <p:spPr>
          <a:xfrm>
            <a:off x="892366" y="3613533"/>
            <a:ext cx="7775116" cy="855436"/>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0" name="Google Shape;540;p65"/>
          <p:cNvSpPr/>
          <p:nvPr/>
        </p:nvSpPr>
        <p:spPr>
          <a:xfrm>
            <a:off x="6455884" y="3415229"/>
            <a:ext cx="1531192" cy="396607"/>
          </a:xfrm>
          <a:prstGeom prst="roundRect">
            <a:avLst>
              <a:gd name="adj" fmla="val 16667"/>
            </a:avLst>
          </a:prstGeom>
          <a:solidFill>
            <a:srgbClr val="EB4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id" sz="1400" b="0" i="0" u="none" strike="noStrike" cap="none">
                <a:solidFill>
                  <a:schemeClr val="lt1"/>
                </a:solidFill>
                <a:latin typeface="Arial"/>
                <a:ea typeface="Arial"/>
                <a:cs typeface="Arial"/>
                <a:sym typeface="Arial"/>
              </a:rPr>
              <a:t>Problem!</a:t>
            </a:r>
            <a:endParaRPr sz="1400" b="0" i="0" u="none" strike="noStrike" cap="none">
              <a:solidFill>
                <a:srgbClr val="000000"/>
              </a:solidFill>
              <a:latin typeface="Arial"/>
              <a:ea typeface="Arial"/>
              <a:cs typeface="Arial"/>
              <a:sym typeface="Arial"/>
            </a:endParaRPr>
          </a:p>
        </p:txBody>
      </p:sp>
      <p:cxnSp>
        <p:nvCxnSpPr>
          <p:cNvPr id="541" name="Google Shape;541;p65"/>
          <p:cNvCxnSpPr/>
          <p:nvPr/>
        </p:nvCxnSpPr>
        <p:spPr>
          <a:xfrm>
            <a:off x="505200" y="1017725"/>
            <a:ext cx="19989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Effect transition="in" filter="fade">
                                      <p:cBhvr>
                                        <p:cTn id="7" dur="500"/>
                                        <p:tgtEl>
                                          <p:spTgt spid="540"/>
                                        </p:tgtEl>
                                      </p:cBhvr>
                                    </p:animEffect>
                                  </p:childTnLst>
                                </p:cTn>
                              </p:par>
                              <p:par>
                                <p:cTn id="8" presetID="10" presetClass="entr" presetSubtype="0" fill="hold" nodeType="withEffect">
                                  <p:stCondLst>
                                    <p:cond delay="0"/>
                                  </p:stCondLst>
                                  <p:childTnLst>
                                    <p:set>
                                      <p:cBhvr>
                                        <p:cTn id="9" dur="1" fill="hold">
                                          <p:stCondLst>
                                            <p:cond delay="0"/>
                                          </p:stCondLst>
                                        </p:cTn>
                                        <p:tgtEl>
                                          <p:spTgt spid="539"/>
                                        </p:tgtEl>
                                        <p:attrNameLst>
                                          <p:attrName>style.visibility</p:attrName>
                                        </p:attrNameLst>
                                      </p:cBhvr>
                                      <p:to>
                                        <p:strVal val="visible"/>
                                      </p:to>
                                    </p:set>
                                    <p:animEffect transition="in" filter="fade">
                                      <p:cBhvr>
                                        <p:cTn id="10"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6"/>
          <p:cNvSpPr/>
          <p:nvPr/>
        </p:nvSpPr>
        <p:spPr>
          <a:xfrm>
            <a:off x="4626225" y="1194825"/>
            <a:ext cx="4252800" cy="32136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6"/>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Solusi:</a:t>
            </a:r>
            <a:endParaRPr/>
          </a:p>
        </p:txBody>
      </p:sp>
      <p:sp>
        <p:nvSpPr>
          <p:cNvPr id="548" name="Google Shape;548;p66"/>
          <p:cNvSpPr txBox="1">
            <a:spLocks noGrp="1"/>
          </p:cNvSpPr>
          <p:nvPr>
            <p:ph type="body" idx="1"/>
          </p:nvPr>
        </p:nvSpPr>
        <p:spPr>
          <a:xfrm>
            <a:off x="311700" y="1152475"/>
            <a:ext cx="4260300" cy="3416400"/>
          </a:xfrm>
          <a:prstGeom prst="rect">
            <a:avLst/>
          </a:prstGeom>
          <a:noFill/>
          <a:ln>
            <a:noFill/>
          </a:ln>
        </p:spPr>
        <p:txBody>
          <a:bodyPr spcFirstLastPara="1" wrap="square" lIns="91425" tIns="45700" rIns="91425" bIns="45700" anchor="t" anchorCtr="0">
            <a:normAutofit/>
          </a:bodyPr>
          <a:lstStyle/>
          <a:p>
            <a:pPr marL="457200" lvl="0" indent="-323850" algn="l" rtl="0">
              <a:lnSpc>
                <a:spcPct val="115000"/>
              </a:lnSpc>
              <a:spcBef>
                <a:spcPts val="0"/>
              </a:spcBef>
              <a:spcAft>
                <a:spcPts val="0"/>
              </a:spcAft>
              <a:buClr>
                <a:schemeClr val="lt1"/>
              </a:buClr>
              <a:buSzPts val="1500"/>
              <a:buChar char="●"/>
            </a:pPr>
            <a:r>
              <a:rPr lang="id" sz="1500" b="0" i="0" u="none" strike="noStrike" cap="none">
                <a:solidFill>
                  <a:schemeClr val="lt1"/>
                </a:solidFill>
                <a:latin typeface="Arial"/>
                <a:ea typeface="Arial"/>
                <a:cs typeface="Arial"/>
                <a:sym typeface="Arial"/>
              </a:rPr>
              <a:t>Library dasar untuk perhitungan saintifik </a:t>
            </a:r>
            <a:r>
              <a:rPr lang="id" sz="1500" b="0" i="1" u="none" strike="noStrike" cap="none">
                <a:solidFill>
                  <a:schemeClr val="lt1"/>
                </a:solidFill>
                <a:latin typeface="Arial"/>
                <a:ea typeface="Arial"/>
                <a:cs typeface="Arial"/>
                <a:sym typeface="Arial"/>
              </a:rPr>
              <a:t>(scientific computing) </a:t>
            </a:r>
            <a:r>
              <a:rPr lang="id" sz="1500" b="0" u="none" strike="noStrike" cap="none">
                <a:solidFill>
                  <a:schemeClr val="lt1"/>
                </a:solidFill>
                <a:latin typeface="Arial"/>
                <a:ea typeface="Arial"/>
                <a:cs typeface="Arial"/>
                <a:sym typeface="Arial"/>
              </a:rPr>
              <a:t>dengan Python (</a:t>
            </a:r>
            <a:r>
              <a:rPr lang="id" sz="1500" b="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https://numpy.org/</a:t>
            </a:r>
            <a:r>
              <a:rPr lang="id" sz="1500" b="0" u="none" strike="noStrike" cap="none">
                <a:solidFill>
                  <a:schemeClr val="lt1"/>
                </a:solidFill>
                <a:latin typeface="Arial"/>
                <a:ea typeface="Arial"/>
                <a:cs typeface="Arial"/>
                <a:sym typeface="Arial"/>
              </a:rPr>
              <a:t>)</a:t>
            </a:r>
            <a:endParaRPr sz="1500"/>
          </a:p>
          <a:p>
            <a:pPr marL="457200" lvl="0" indent="-323850" algn="l" rtl="0">
              <a:lnSpc>
                <a:spcPct val="115000"/>
              </a:lnSpc>
              <a:spcBef>
                <a:spcPts val="0"/>
              </a:spcBef>
              <a:spcAft>
                <a:spcPts val="0"/>
              </a:spcAft>
              <a:buClr>
                <a:schemeClr val="lt1"/>
              </a:buClr>
              <a:buSzPts val="1500"/>
              <a:buChar char="●"/>
            </a:pPr>
            <a:r>
              <a:rPr lang="id" sz="1500" i="0">
                <a:solidFill>
                  <a:schemeClr val="lt1"/>
                </a:solidFill>
                <a:latin typeface="Arial"/>
                <a:ea typeface="Arial"/>
                <a:cs typeface="Arial"/>
                <a:sym typeface="Arial"/>
              </a:rPr>
              <a:t>Alternatif untuk Python List: Numpy Array </a:t>
            </a:r>
            <a:r>
              <a:rPr lang="id" sz="1500">
                <a:solidFill>
                  <a:schemeClr val="lt1"/>
                </a:solidFill>
                <a:latin typeface="Arial"/>
                <a:ea typeface="Arial"/>
                <a:cs typeface="Arial"/>
                <a:sym typeface="Arial"/>
              </a:rPr>
              <a:t>untuk </a:t>
            </a:r>
            <a:r>
              <a:rPr lang="id" sz="1500" i="1">
                <a:solidFill>
                  <a:schemeClr val="lt1"/>
                </a:solidFill>
                <a:latin typeface="Arial"/>
                <a:ea typeface="Arial"/>
                <a:cs typeface="Arial"/>
                <a:sym typeface="Arial"/>
              </a:rPr>
              <a:t>n</a:t>
            </a:r>
            <a:r>
              <a:rPr lang="id" sz="1500">
                <a:solidFill>
                  <a:schemeClr val="lt1"/>
                </a:solidFill>
                <a:latin typeface="Arial"/>
                <a:ea typeface="Arial"/>
                <a:cs typeface="Arial"/>
                <a:sym typeface="Arial"/>
              </a:rPr>
              <a:t>-dimensi</a:t>
            </a:r>
            <a:endParaRPr sz="1500">
              <a:solidFill>
                <a:schemeClr val="lt1"/>
              </a:solidFill>
              <a:latin typeface="Arial"/>
              <a:ea typeface="Arial"/>
              <a:cs typeface="Arial"/>
              <a:sym typeface="Arial"/>
            </a:endParaRPr>
          </a:p>
          <a:p>
            <a:pPr marL="457200" lvl="0" indent="-323850" algn="l" rtl="0">
              <a:lnSpc>
                <a:spcPct val="115000"/>
              </a:lnSpc>
              <a:spcBef>
                <a:spcPts val="0"/>
              </a:spcBef>
              <a:spcAft>
                <a:spcPts val="0"/>
              </a:spcAft>
              <a:buClr>
                <a:schemeClr val="lt1"/>
              </a:buClr>
              <a:buSzPts val="1500"/>
              <a:buChar char="●"/>
            </a:pPr>
            <a:r>
              <a:rPr lang="id" sz="1500" b="0" i="0" u="none" strike="noStrike" cap="none">
                <a:solidFill>
                  <a:schemeClr val="lt1"/>
                </a:solidFill>
                <a:latin typeface="Arial"/>
                <a:ea typeface="Arial"/>
                <a:cs typeface="Arial"/>
                <a:sym typeface="Arial"/>
              </a:rPr>
              <a:t>Mudah digunakan dan bersifat </a:t>
            </a:r>
            <a:r>
              <a:rPr lang="id" sz="1500" b="0" i="1" u="none" strike="noStrike" cap="none">
                <a:solidFill>
                  <a:schemeClr val="lt1"/>
                </a:solidFill>
                <a:latin typeface="Arial"/>
                <a:ea typeface="Arial"/>
                <a:cs typeface="Arial"/>
                <a:sym typeface="Arial"/>
              </a:rPr>
              <a:t>open source</a:t>
            </a:r>
            <a:endParaRPr sz="1500" b="0" u="none" strike="noStrike" cap="none">
              <a:solidFill>
                <a:schemeClr val="lt1"/>
              </a:solidFill>
              <a:latin typeface="Arial"/>
              <a:ea typeface="Arial"/>
              <a:cs typeface="Arial"/>
              <a:sym typeface="Arial"/>
            </a:endParaRPr>
          </a:p>
          <a:p>
            <a:pPr marL="457200" lvl="0" indent="-323850" algn="l" rtl="0">
              <a:lnSpc>
                <a:spcPct val="115000"/>
              </a:lnSpc>
              <a:spcBef>
                <a:spcPts val="0"/>
              </a:spcBef>
              <a:spcAft>
                <a:spcPts val="0"/>
              </a:spcAft>
              <a:buClr>
                <a:schemeClr val="lt1"/>
              </a:buClr>
              <a:buSzPts val="1500"/>
              <a:buChar char="●"/>
            </a:pPr>
            <a:r>
              <a:rPr lang="id" sz="1500" i="0">
                <a:solidFill>
                  <a:schemeClr val="lt1"/>
                </a:solidFill>
                <a:latin typeface="Arial"/>
                <a:ea typeface="Arial"/>
                <a:cs typeface="Arial"/>
                <a:sym typeface="Arial"/>
              </a:rPr>
              <a:t>Jika library belum terpasang, tuliskan perintah instalasi: </a:t>
            </a:r>
            <a:endParaRPr sz="1500"/>
          </a:p>
          <a:p>
            <a:pPr marL="596900" lvl="1" indent="0" algn="l" rtl="0">
              <a:lnSpc>
                <a:spcPct val="115000"/>
              </a:lnSpc>
              <a:spcBef>
                <a:spcPts val="0"/>
              </a:spcBef>
              <a:spcAft>
                <a:spcPts val="0"/>
              </a:spcAft>
              <a:buClr>
                <a:schemeClr val="lt1"/>
              </a:buClr>
              <a:buSzPts val="1514"/>
              <a:buNone/>
            </a:pPr>
            <a:r>
              <a:rPr lang="id" sz="1500">
                <a:solidFill>
                  <a:schemeClr val="lt1"/>
                </a:solidFill>
                <a:latin typeface="Arial"/>
                <a:ea typeface="Arial"/>
                <a:cs typeface="Arial"/>
                <a:sym typeface="Arial"/>
              </a:rPr>
              <a:t>	</a:t>
            </a:r>
            <a:r>
              <a:rPr lang="id" sz="1500" i="0">
                <a:solidFill>
                  <a:schemeClr val="lt1"/>
                </a:solidFill>
                <a:highlight>
                  <a:schemeClr val="accent1"/>
                </a:highlight>
                <a:latin typeface="Courier New"/>
                <a:ea typeface="Courier New"/>
                <a:cs typeface="Courier New"/>
                <a:sym typeface="Courier New"/>
              </a:rPr>
              <a:t>pip install numpy</a:t>
            </a:r>
            <a:endParaRPr sz="1500" i="0">
              <a:solidFill>
                <a:schemeClr val="lt1"/>
              </a:solidFill>
              <a:highlight>
                <a:schemeClr val="accent1"/>
              </a:highlight>
              <a:latin typeface="Courier New"/>
              <a:ea typeface="Courier New"/>
              <a:cs typeface="Courier New"/>
              <a:sym typeface="Courier New"/>
            </a:endParaRPr>
          </a:p>
          <a:p>
            <a:pPr marL="457200" lvl="0" indent="-323850" algn="l" rtl="0">
              <a:lnSpc>
                <a:spcPct val="115000"/>
              </a:lnSpc>
              <a:spcBef>
                <a:spcPts val="0"/>
              </a:spcBef>
              <a:spcAft>
                <a:spcPts val="0"/>
              </a:spcAft>
              <a:buClr>
                <a:schemeClr val="lt1"/>
              </a:buClr>
              <a:buSzPts val="1500"/>
              <a:buChar char="●"/>
            </a:pPr>
            <a:r>
              <a:rPr lang="id" sz="1500">
                <a:solidFill>
                  <a:schemeClr val="lt1"/>
                </a:solidFill>
                <a:latin typeface="Arial"/>
                <a:ea typeface="Arial"/>
                <a:cs typeface="Arial"/>
                <a:sym typeface="Arial"/>
              </a:rPr>
              <a:t>Kemudian impor:</a:t>
            </a:r>
            <a:endParaRPr sz="1500"/>
          </a:p>
          <a:p>
            <a:pPr marL="596900" lvl="1" indent="0" algn="l" rtl="0">
              <a:lnSpc>
                <a:spcPct val="115000"/>
              </a:lnSpc>
              <a:spcBef>
                <a:spcPts val="0"/>
              </a:spcBef>
              <a:spcAft>
                <a:spcPts val="0"/>
              </a:spcAft>
              <a:buClr>
                <a:schemeClr val="lt1"/>
              </a:buClr>
              <a:buSzPts val="1514"/>
              <a:buNone/>
            </a:pPr>
            <a:r>
              <a:rPr lang="id" sz="1500">
                <a:solidFill>
                  <a:schemeClr val="lt1"/>
                </a:solidFill>
                <a:latin typeface="Arial"/>
                <a:ea typeface="Arial"/>
                <a:cs typeface="Arial"/>
                <a:sym typeface="Arial"/>
              </a:rPr>
              <a:t>	</a:t>
            </a:r>
            <a:r>
              <a:rPr lang="id" sz="1500">
                <a:solidFill>
                  <a:schemeClr val="lt1"/>
                </a:solidFill>
                <a:highlight>
                  <a:schemeClr val="accent1"/>
                </a:highlight>
                <a:latin typeface="Courier New"/>
                <a:ea typeface="Courier New"/>
                <a:cs typeface="Courier New"/>
                <a:sym typeface="Courier New"/>
              </a:rPr>
              <a:t>i</a:t>
            </a:r>
            <a:r>
              <a:rPr lang="id" sz="1500" u="none" strike="noStrike" cap="none">
                <a:solidFill>
                  <a:schemeClr val="lt1"/>
                </a:solidFill>
                <a:highlight>
                  <a:schemeClr val="accent1"/>
                </a:highlight>
                <a:latin typeface="Courier New"/>
                <a:ea typeface="Courier New"/>
                <a:cs typeface="Courier New"/>
                <a:sym typeface="Courier New"/>
              </a:rPr>
              <a:t>mport numpy as np</a:t>
            </a:r>
            <a:endParaRPr sz="1500">
              <a:solidFill>
                <a:schemeClr val="lt1"/>
              </a:solidFill>
              <a:highlight>
                <a:schemeClr val="accent1"/>
              </a:highlight>
              <a:latin typeface="Courier New"/>
              <a:ea typeface="Courier New"/>
              <a:cs typeface="Courier New"/>
              <a:sym typeface="Courier New"/>
            </a:endParaRPr>
          </a:p>
        </p:txBody>
      </p:sp>
      <p:sp>
        <p:nvSpPr>
          <p:cNvPr id="549" name="Google Shape;549;p66"/>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32</a:t>
            </a:fld>
            <a:endParaRPr/>
          </a:p>
        </p:txBody>
      </p:sp>
      <p:pic>
        <p:nvPicPr>
          <p:cNvPr id="550" name="Google Shape;550;p66"/>
          <p:cNvPicPr preferRelativeResize="0"/>
          <p:nvPr/>
        </p:nvPicPr>
        <p:blipFill rotWithShape="1">
          <a:blip r:embed="rId4">
            <a:alphaModFix/>
          </a:blip>
          <a:srcRect/>
          <a:stretch/>
        </p:blipFill>
        <p:spPr>
          <a:xfrm>
            <a:off x="3730201" y="393738"/>
            <a:ext cx="2112096" cy="675262"/>
          </a:xfrm>
          <a:prstGeom prst="rect">
            <a:avLst/>
          </a:prstGeom>
          <a:noFill/>
          <a:ln>
            <a:noFill/>
          </a:ln>
        </p:spPr>
      </p:pic>
      <p:sp>
        <p:nvSpPr>
          <p:cNvPr id="551" name="Google Shape;551;p66"/>
          <p:cNvSpPr txBox="1"/>
          <p:nvPr/>
        </p:nvSpPr>
        <p:spPr>
          <a:xfrm>
            <a:off x="4572000" y="1152475"/>
            <a:ext cx="4446656" cy="3416400"/>
          </a:xfrm>
          <a:prstGeom prst="rect">
            <a:avLst/>
          </a:prstGeom>
          <a:noFill/>
          <a:ln>
            <a:noFill/>
          </a:ln>
        </p:spPr>
        <p:txBody>
          <a:bodyPr spcFirstLastPara="1" wrap="square" lIns="91425" tIns="45700" rIns="91425" bIns="45700" anchor="t" anchorCtr="0">
            <a:normAutofit/>
          </a:bodyPr>
          <a:lstStyle/>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[6]: import numpy as np</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[7]: np_height = np.array(height)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[8]: np_height</a:t>
            </a: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Out[8]: array([1.84, 1.79, 1.82, 1.9, 1.8])</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[9]: np_weight = np.array(weight)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[10]: np_weight</a:t>
            </a: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Out[10]: array([66.5, 60.3, 64.7, 89.5, 69.8])</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[11]: bmi = np_weight / np_height ** 2</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[12]: bmi</a:t>
            </a: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Out[12]: array([19.64201323, 18.81963734, 19.53266514, 24.79224377, 21.54320988])</a:t>
            </a:r>
            <a:endParaRPr sz="1400" b="0" i="0" u="none" strike="noStrike" cap="none">
              <a:solidFill>
                <a:srgbClr val="000000"/>
              </a:solidFill>
              <a:latin typeface="Arial"/>
              <a:ea typeface="Arial"/>
              <a:cs typeface="Arial"/>
              <a:sym typeface="Arial"/>
            </a:endParaRPr>
          </a:p>
        </p:txBody>
      </p:sp>
      <p:cxnSp>
        <p:nvCxnSpPr>
          <p:cNvPr id="552" name="Google Shape;552;p66"/>
          <p:cNvCxnSpPr/>
          <p:nvPr/>
        </p:nvCxnSpPr>
        <p:spPr>
          <a:xfrm>
            <a:off x="505200" y="1017725"/>
            <a:ext cx="12132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7"/>
          <p:cNvSpPr txBox="1">
            <a:spLocks noGrp="1"/>
          </p:cNvSpPr>
          <p:nvPr>
            <p:ph type="body" idx="1"/>
          </p:nvPr>
        </p:nvSpPr>
        <p:spPr>
          <a:xfrm>
            <a:off x="2489812" y="1251627"/>
            <a:ext cx="6433855" cy="34164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0"/>
              </a:spcBef>
              <a:spcAft>
                <a:spcPts val="0"/>
              </a:spcAft>
              <a:buClr>
                <a:schemeClr val="dk1"/>
              </a:buClr>
              <a:buSzPts val="1800"/>
              <a:buNone/>
            </a:pPr>
            <a:endParaRPr sz="1600" b="0" i="0" u="none" strike="noStrike" cap="none">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b="0" i="0" u="none" strike="noStrike" cap="none">
                <a:solidFill>
                  <a:schemeClr val="lt1"/>
                </a:solidFill>
                <a:latin typeface="Arial"/>
                <a:ea typeface="Arial"/>
                <a:cs typeface="Arial"/>
                <a:sym typeface="Arial"/>
              </a:rPr>
              <a:t>Pengolahan data dapat berupa bermacam-macam bentuk dan formatnya</a:t>
            </a:r>
            <a:r>
              <a:rPr lang="id" sz="1600">
                <a:solidFill>
                  <a:schemeClr val="lt1"/>
                </a:solidFill>
                <a:latin typeface="Arial"/>
                <a:ea typeface="Arial"/>
                <a:cs typeface="Arial"/>
                <a:sym typeface="Arial"/>
              </a:rPr>
              <a:t>: </a:t>
            </a:r>
            <a:r>
              <a:rPr lang="id" sz="1600" b="0" i="0" u="none" strike="noStrike" cap="none">
                <a:solidFill>
                  <a:schemeClr val="lt1"/>
                </a:solidFill>
                <a:latin typeface="Arial"/>
                <a:ea typeface="Arial"/>
                <a:cs typeface="Arial"/>
                <a:sym typeface="Arial"/>
              </a:rPr>
              <a:t>dokumen, gambar, video, suara, angka, atau teks</a:t>
            </a:r>
            <a:endParaRPr sz="1600" b="0" i="0" u="none" strike="noStrike" cap="none">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b="0" i="0" u="none" strike="noStrike" cap="none">
                <a:solidFill>
                  <a:schemeClr val="lt1"/>
                </a:solidFill>
                <a:latin typeface="Arial"/>
                <a:ea typeface="Arial"/>
                <a:cs typeface="Arial"/>
                <a:sym typeface="Arial"/>
              </a:rPr>
              <a:t>Ketika data-data tersebut diproses, tidak secara mentah-mentah dibaca sebagai video atau audio. Tetapi sudah dilakukan transformasi ke dalam bentuk array atau </a:t>
            </a:r>
            <a:r>
              <a:rPr lang="id" sz="1600" b="0" i="1" u="none" strike="noStrike" cap="none">
                <a:solidFill>
                  <a:schemeClr val="lt1"/>
                </a:solidFill>
                <a:latin typeface="Arial"/>
                <a:ea typeface="Arial"/>
                <a:cs typeface="Arial"/>
                <a:sym typeface="Arial"/>
              </a:rPr>
              <a:t>matrix of number</a:t>
            </a:r>
            <a:endParaRPr sz="1600" b="0" i="0" u="none" strike="noStrike" cap="none">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b="0" i="0" u="none" strike="noStrike" cap="none">
                <a:solidFill>
                  <a:schemeClr val="lt1"/>
                </a:solidFill>
                <a:latin typeface="Arial"/>
                <a:ea typeface="Arial"/>
                <a:cs typeface="Arial"/>
                <a:sym typeface="Arial"/>
              </a:rPr>
              <a:t>Array dengan minimal dua dimensi akan membentuk matriks dan dapat menggunakan NumPy</a:t>
            </a:r>
            <a:endParaRPr/>
          </a:p>
          <a:p>
            <a:pPr marL="114300" lvl="0" indent="0" algn="l" rtl="0">
              <a:lnSpc>
                <a:spcPct val="115000"/>
              </a:lnSpc>
              <a:spcBef>
                <a:spcPts val="0"/>
              </a:spcBef>
              <a:spcAft>
                <a:spcPts val="0"/>
              </a:spcAft>
              <a:buClr>
                <a:schemeClr val="lt1"/>
              </a:buClr>
              <a:buSzPts val="1800"/>
              <a:buNone/>
            </a:pPr>
            <a:r>
              <a:rPr lang="id" sz="16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import numpy as np</a:t>
            </a:r>
            <a:endParaRPr>
              <a:highlight>
                <a:schemeClr val="accent1"/>
              </a:highlight>
              <a:latin typeface="Courier New"/>
              <a:ea typeface="Courier New"/>
              <a:cs typeface="Courier New"/>
              <a:sym typeface="Courier New"/>
            </a:endParaRPr>
          </a:p>
          <a:p>
            <a:pPr marL="114300" lvl="0" indent="0" algn="l" rtl="0">
              <a:lnSpc>
                <a:spcPct val="115000"/>
              </a:lnSpc>
              <a:spcBef>
                <a:spcPts val="0"/>
              </a:spcBef>
              <a:spcAft>
                <a:spcPts val="0"/>
              </a:spcAft>
              <a:buClr>
                <a:schemeClr val="lt1"/>
              </a:buClr>
              <a:buSzPts val="1800"/>
              <a:buNone/>
            </a:pPr>
            <a:r>
              <a:rPr lang="id" sz="1400" i="0" u="none" strike="noStrike" cap="none">
                <a:solidFill>
                  <a:schemeClr val="lt1"/>
                </a:solidFill>
                <a:highlight>
                  <a:schemeClr val="accent1"/>
                </a:highlight>
                <a:latin typeface="Courier New"/>
                <a:ea typeface="Courier New"/>
                <a:cs typeface="Courier New"/>
                <a:sym typeface="Courier New"/>
              </a:rPr>
              <a:t>	np.&lt;TAB&gt;</a:t>
            </a:r>
            <a:endParaRPr sz="1600" i="0" u="none" strike="noStrike" cap="none">
              <a:solidFill>
                <a:schemeClr val="lt1"/>
              </a:solidFill>
              <a:highlight>
                <a:schemeClr val="accent1"/>
              </a:highlight>
              <a:latin typeface="Courier New"/>
              <a:ea typeface="Courier New"/>
              <a:cs typeface="Courier New"/>
              <a:sym typeface="Courier New"/>
            </a:endParaRPr>
          </a:p>
        </p:txBody>
      </p:sp>
      <p:sp>
        <p:nvSpPr>
          <p:cNvPr id="558" name="Google Shape;558;p67"/>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33</a:t>
            </a:fld>
            <a:endParaRPr/>
          </a:p>
        </p:txBody>
      </p:sp>
      <p:sp>
        <p:nvSpPr>
          <p:cNvPr id="559" name="Google Shape;559;p67"/>
          <p:cNvSpPr/>
          <p:nvPr/>
        </p:nvSpPr>
        <p:spPr>
          <a:xfrm rot="-5400000">
            <a:off x="890287" y="1236228"/>
            <a:ext cx="387486" cy="387741"/>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0" name="Google Shape;560;p67"/>
          <p:cNvSpPr/>
          <p:nvPr/>
        </p:nvSpPr>
        <p:spPr>
          <a:xfrm>
            <a:off x="924670" y="1810972"/>
            <a:ext cx="361838" cy="305956"/>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1" name="Google Shape;561;p67"/>
          <p:cNvSpPr/>
          <p:nvPr/>
        </p:nvSpPr>
        <p:spPr>
          <a:xfrm rot="-900000">
            <a:off x="918238" y="2359769"/>
            <a:ext cx="374702" cy="320962"/>
          </a:xfrm>
          <a:custGeom>
            <a:avLst/>
            <a:gdLst/>
            <a:ahLst/>
            <a:cxnLst/>
            <a:rect l="l" t="t" r="r" b="b"/>
            <a:pathLst>
              <a:path w="2901316" h="2485205" extrusionOk="0">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2" name="Google Shape;562;p67"/>
          <p:cNvSpPr/>
          <p:nvPr/>
        </p:nvSpPr>
        <p:spPr>
          <a:xfrm flipH="1">
            <a:off x="933279" y="2910883"/>
            <a:ext cx="344621" cy="284291"/>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3" name="Google Shape;563;p67"/>
          <p:cNvSpPr/>
          <p:nvPr/>
        </p:nvSpPr>
        <p:spPr>
          <a:xfrm>
            <a:off x="912287" y="3394993"/>
            <a:ext cx="404132" cy="404132"/>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4" name="Google Shape;564;p67"/>
          <p:cNvSpPr/>
          <p:nvPr/>
        </p:nvSpPr>
        <p:spPr>
          <a:xfrm>
            <a:off x="889523" y="4003092"/>
            <a:ext cx="432135" cy="284005"/>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5" name="Google Shape;565;p67"/>
          <p:cNvSpPr/>
          <p:nvPr/>
        </p:nvSpPr>
        <p:spPr>
          <a:xfrm rot="5400000">
            <a:off x="613574" y="2684880"/>
            <a:ext cx="2970213" cy="349250"/>
          </a:xfrm>
          <a:prstGeom prst="triangle">
            <a:avLst>
              <a:gd name="adj" fmla="val 50000"/>
            </a:avLst>
          </a:prstGeom>
          <a:solidFill>
            <a:srgbClr val="90909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566" name="Google Shape;566;p67"/>
          <p:cNvSpPr txBox="1"/>
          <p:nvPr/>
        </p:nvSpPr>
        <p:spPr>
          <a:xfrm rot="-5400000">
            <a:off x="173399" y="2671171"/>
            <a:ext cx="108074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chemeClr val="lt1"/>
                </a:solidFill>
                <a:latin typeface="Arial"/>
                <a:ea typeface="Arial"/>
                <a:cs typeface="Arial"/>
                <a:sym typeface="Arial"/>
              </a:rPr>
              <a:t>Digital data</a:t>
            </a:r>
            <a:endParaRPr sz="1400" b="0" i="0" u="none" strike="noStrike" cap="none">
              <a:solidFill>
                <a:srgbClr val="000000"/>
              </a:solidFill>
              <a:latin typeface="Arial"/>
              <a:ea typeface="Arial"/>
              <a:cs typeface="Arial"/>
              <a:sym typeface="Arial"/>
            </a:endParaRPr>
          </a:p>
        </p:txBody>
      </p:sp>
      <p:pic>
        <p:nvPicPr>
          <p:cNvPr id="567" name="Google Shape;567;p67"/>
          <p:cNvPicPr preferRelativeResize="0"/>
          <p:nvPr/>
        </p:nvPicPr>
        <p:blipFill rotWithShape="1">
          <a:blip r:embed="rId3">
            <a:alphaModFix/>
          </a:blip>
          <a:srcRect/>
          <a:stretch/>
        </p:blipFill>
        <p:spPr>
          <a:xfrm>
            <a:off x="383275" y="546250"/>
            <a:ext cx="1474725" cy="471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8"/>
          <p:cNvSpPr/>
          <p:nvPr/>
        </p:nvSpPr>
        <p:spPr>
          <a:xfrm>
            <a:off x="4608775" y="1369475"/>
            <a:ext cx="4043100" cy="1825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68"/>
          <p:cNvSpPr/>
          <p:nvPr/>
        </p:nvSpPr>
        <p:spPr>
          <a:xfrm>
            <a:off x="364725" y="2024425"/>
            <a:ext cx="4043100" cy="2404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68"/>
          <p:cNvSpPr txBox="1">
            <a:spLocks noGrp="1"/>
          </p:cNvSpPr>
          <p:nvPr>
            <p:ph type="body" idx="1"/>
          </p:nvPr>
        </p:nvSpPr>
        <p:spPr>
          <a:xfrm>
            <a:off x="285500" y="1414449"/>
            <a:ext cx="4260300" cy="3990900"/>
          </a:xfrm>
          <a:prstGeom prst="rect">
            <a:avLst/>
          </a:prstGeom>
          <a:noFill/>
          <a:ln>
            <a:noFill/>
          </a:ln>
        </p:spPr>
        <p:txBody>
          <a:bodyPr spcFirstLastPara="1" wrap="square" lIns="91425" tIns="45700" rIns="91425" bIns="45700" anchor="t" anchorCtr="0">
            <a:normAutofit fontScale="70000" lnSpcReduction="20000"/>
          </a:bodyPr>
          <a:lstStyle/>
          <a:p>
            <a:pPr marL="457200" lvl="0" indent="-330653" algn="l" rtl="0">
              <a:lnSpc>
                <a:spcPct val="115000"/>
              </a:lnSpc>
              <a:spcBef>
                <a:spcPts val="0"/>
              </a:spcBef>
              <a:spcAft>
                <a:spcPts val="0"/>
              </a:spcAft>
              <a:buClr>
                <a:schemeClr val="lt1"/>
              </a:buClr>
              <a:buSzPct val="111800"/>
              <a:buChar char="●"/>
            </a:pPr>
            <a:r>
              <a:rPr lang="id" sz="2300" b="0" i="0" u="none" strike="noStrike" cap="none">
                <a:solidFill>
                  <a:schemeClr val="lt1"/>
                </a:solidFill>
                <a:latin typeface="Arial"/>
                <a:ea typeface="Arial"/>
                <a:cs typeface="Arial"/>
                <a:sym typeface="Arial"/>
              </a:rPr>
              <a:t>NumPy juga dapat digunakan untuk membuat array berdimensi-</a:t>
            </a:r>
            <a:r>
              <a:rPr lang="id" sz="2300" b="0" i="1" u="none" strike="noStrike" cap="none">
                <a:solidFill>
                  <a:schemeClr val="lt1"/>
                </a:solidFill>
                <a:latin typeface="Arial"/>
                <a:ea typeface="Arial"/>
                <a:cs typeface="Arial"/>
                <a:sym typeface="Arial"/>
              </a:rPr>
              <a:t>n</a:t>
            </a:r>
            <a:endParaRPr/>
          </a:p>
          <a:p>
            <a:pPr marL="114300" lvl="0" indent="0" algn="l" rtl="0">
              <a:lnSpc>
                <a:spcPct val="115000"/>
              </a:lnSpc>
              <a:spcBef>
                <a:spcPts val="0"/>
              </a:spcBef>
              <a:spcAft>
                <a:spcPts val="0"/>
              </a:spcAft>
              <a:buClr>
                <a:schemeClr val="dk1"/>
              </a:buClr>
              <a:buSzPct val="160714"/>
              <a:buNone/>
            </a:pPr>
            <a:endParaRPr sz="1600" i="1">
              <a:solidFill>
                <a:srgbClr val="0F3570"/>
              </a:solidFill>
              <a:latin typeface="Overlock"/>
              <a:ea typeface="Overlock"/>
              <a:cs typeface="Overlock"/>
              <a:sym typeface="Overlock"/>
            </a:endParaRPr>
          </a:p>
          <a:p>
            <a:pPr marL="114300" lvl="0" indent="0" algn="l" rtl="0">
              <a:lnSpc>
                <a:spcPct val="115000"/>
              </a:lnSpc>
              <a:spcBef>
                <a:spcPts val="0"/>
              </a:spcBef>
              <a:spcAft>
                <a:spcPts val="0"/>
              </a:spcAft>
              <a:buClr>
                <a:schemeClr val="dk2"/>
              </a:buClr>
              <a:buSzPct val="151260"/>
              <a:buNone/>
            </a:pPr>
            <a:r>
              <a:rPr lang="id" sz="1700" b="0" i="0" u="none" strike="noStrike" cap="none">
                <a:solidFill>
                  <a:schemeClr val="dk2"/>
                </a:solidFill>
                <a:latin typeface="Courier New"/>
                <a:ea typeface="Courier New"/>
                <a:cs typeface="Courier New"/>
                <a:sym typeface="Courier New"/>
              </a:rPr>
              <a:t>In [13]: import numpy as np</a:t>
            </a:r>
            <a:endParaRPr/>
          </a:p>
          <a:p>
            <a:pPr marL="114300" lvl="0" indent="0" algn="l" rtl="0">
              <a:lnSpc>
                <a:spcPct val="115000"/>
              </a:lnSpc>
              <a:spcBef>
                <a:spcPts val="0"/>
              </a:spcBef>
              <a:spcAft>
                <a:spcPts val="0"/>
              </a:spcAft>
              <a:buClr>
                <a:schemeClr val="dk1"/>
              </a:buClr>
              <a:buSzPct val="151260"/>
              <a:buNone/>
            </a:pPr>
            <a:endParaRPr sz="1700" b="0" i="0" u="none" strike="noStrike" cap="none">
              <a:solidFill>
                <a:schemeClr val="dk2"/>
              </a:solidFill>
              <a:latin typeface="Courier New"/>
              <a:ea typeface="Courier New"/>
              <a:cs typeface="Courier New"/>
              <a:sym typeface="Courier New"/>
            </a:endParaRPr>
          </a:p>
          <a:p>
            <a:pPr marL="114300" lvl="0" indent="0" algn="l" rtl="0">
              <a:lnSpc>
                <a:spcPct val="115000"/>
              </a:lnSpc>
              <a:spcBef>
                <a:spcPts val="0"/>
              </a:spcBef>
              <a:spcAft>
                <a:spcPts val="0"/>
              </a:spcAft>
              <a:buClr>
                <a:schemeClr val="dk2"/>
              </a:buClr>
              <a:buSzPct val="151260"/>
              <a:buNone/>
            </a:pPr>
            <a:r>
              <a:rPr lang="id" sz="1700" b="0" i="0" u="none" strike="noStrike" cap="none">
                <a:solidFill>
                  <a:schemeClr val="dk2"/>
                </a:solidFill>
                <a:latin typeface="Courier New"/>
                <a:ea typeface="Courier New"/>
                <a:cs typeface="Courier New"/>
                <a:sym typeface="Courier New"/>
              </a:rPr>
              <a:t>In [14]: np_height = np.array([1.84, 1.79, 1.82, 1.9, 1.8])</a:t>
            </a:r>
            <a:endParaRPr/>
          </a:p>
          <a:p>
            <a:pPr marL="114300" lvl="0" indent="0" algn="l" rtl="0">
              <a:lnSpc>
                <a:spcPct val="115000"/>
              </a:lnSpc>
              <a:spcBef>
                <a:spcPts val="0"/>
              </a:spcBef>
              <a:spcAft>
                <a:spcPts val="0"/>
              </a:spcAft>
              <a:buClr>
                <a:schemeClr val="dk1"/>
              </a:buClr>
              <a:buSzPct val="151260"/>
              <a:buNone/>
            </a:pPr>
            <a:endParaRPr sz="1700" b="0" i="0" u="none" strike="noStrike" cap="none">
              <a:solidFill>
                <a:schemeClr val="dk2"/>
              </a:solidFill>
              <a:latin typeface="Courier New"/>
              <a:ea typeface="Courier New"/>
              <a:cs typeface="Courier New"/>
              <a:sym typeface="Courier New"/>
            </a:endParaRPr>
          </a:p>
          <a:p>
            <a:pPr marL="114300" lvl="0" indent="0" algn="l" rtl="0">
              <a:lnSpc>
                <a:spcPct val="115000"/>
              </a:lnSpc>
              <a:spcBef>
                <a:spcPts val="0"/>
              </a:spcBef>
              <a:spcAft>
                <a:spcPts val="0"/>
              </a:spcAft>
              <a:buClr>
                <a:schemeClr val="dk2"/>
              </a:buClr>
              <a:buSzPct val="151260"/>
              <a:buNone/>
            </a:pPr>
            <a:r>
              <a:rPr lang="id" sz="1700" b="0" i="0" u="none" strike="noStrike" cap="none">
                <a:solidFill>
                  <a:schemeClr val="dk2"/>
                </a:solidFill>
                <a:latin typeface="Courier New"/>
                <a:ea typeface="Courier New"/>
                <a:cs typeface="Courier New"/>
                <a:sym typeface="Courier New"/>
              </a:rPr>
              <a:t>In [15]: np_weight = np.array([66.5, 60.3, 64.7, 89.5, 69.8])</a:t>
            </a:r>
            <a:endParaRPr/>
          </a:p>
          <a:p>
            <a:pPr marL="114300" lvl="0" indent="0" algn="l" rtl="0">
              <a:lnSpc>
                <a:spcPct val="115000"/>
              </a:lnSpc>
              <a:spcBef>
                <a:spcPts val="0"/>
              </a:spcBef>
              <a:spcAft>
                <a:spcPts val="0"/>
              </a:spcAft>
              <a:buClr>
                <a:schemeClr val="dk1"/>
              </a:buClr>
              <a:buSzPct val="151260"/>
              <a:buNone/>
            </a:pPr>
            <a:endParaRPr sz="1700">
              <a:solidFill>
                <a:schemeClr val="dk2"/>
              </a:solidFill>
              <a:latin typeface="Courier New"/>
              <a:ea typeface="Courier New"/>
              <a:cs typeface="Courier New"/>
              <a:sym typeface="Courier New"/>
            </a:endParaRPr>
          </a:p>
          <a:p>
            <a:pPr marL="114300" lvl="0" indent="0" algn="l" rtl="0">
              <a:lnSpc>
                <a:spcPct val="115000"/>
              </a:lnSpc>
              <a:spcBef>
                <a:spcPts val="0"/>
              </a:spcBef>
              <a:spcAft>
                <a:spcPts val="0"/>
              </a:spcAft>
              <a:buClr>
                <a:schemeClr val="dk2"/>
              </a:buClr>
              <a:buSzPct val="151260"/>
              <a:buNone/>
            </a:pPr>
            <a:r>
              <a:rPr lang="id" sz="1700" b="0" i="0" u="none" strike="noStrike" cap="none">
                <a:solidFill>
                  <a:schemeClr val="dk2"/>
                </a:solidFill>
                <a:latin typeface="Courier New"/>
                <a:ea typeface="Courier New"/>
                <a:cs typeface="Courier New"/>
                <a:sym typeface="Courier New"/>
              </a:rPr>
              <a:t>In [16]: type(np_height)</a:t>
            </a:r>
            <a:endParaRPr/>
          </a:p>
          <a:p>
            <a:pPr marL="114300" lvl="0" indent="0" algn="l" rtl="0">
              <a:lnSpc>
                <a:spcPct val="115000"/>
              </a:lnSpc>
              <a:spcBef>
                <a:spcPts val="0"/>
              </a:spcBef>
              <a:spcAft>
                <a:spcPts val="0"/>
              </a:spcAft>
              <a:buClr>
                <a:schemeClr val="dk2"/>
              </a:buClr>
              <a:buSzPct val="151260"/>
              <a:buNone/>
            </a:pPr>
            <a:r>
              <a:rPr lang="id" sz="1700" b="0" i="0" u="none" strike="noStrike" cap="none">
                <a:solidFill>
                  <a:schemeClr val="dk2"/>
                </a:solidFill>
                <a:latin typeface="Courier New"/>
                <a:ea typeface="Courier New"/>
                <a:cs typeface="Courier New"/>
                <a:sym typeface="Courier New"/>
              </a:rPr>
              <a:t>Out[16]: numpy.ndarray</a:t>
            </a:r>
            <a:endParaRPr sz="1700" b="0" i="0" u="none" strike="noStrike" cap="none">
              <a:solidFill>
                <a:schemeClr val="dk2"/>
              </a:solidFill>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ct val="151260"/>
              <a:buNone/>
            </a:pPr>
            <a:endParaRPr sz="1700" b="0" i="0" u="none" strike="noStrike" cap="none">
              <a:solidFill>
                <a:schemeClr val="dk2"/>
              </a:solidFill>
              <a:latin typeface="Courier New"/>
              <a:ea typeface="Courier New"/>
              <a:cs typeface="Courier New"/>
              <a:sym typeface="Courier New"/>
            </a:endParaRPr>
          </a:p>
          <a:p>
            <a:pPr marL="114300" lvl="0" indent="0" algn="l" rtl="0">
              <a:lnSpc>
                <a:spcPct val="115000"/>
              </a:lnSpc>
              <a:spcBef>
                <a:spcPts val="0"/>
              </a:spcBef>
              <a:spcAft>
                <a:spcPts val="0"/>
              </a:spcAft>
              <a:buClr>
                <a:schemeClr val="dk2"/>
              </a:buClr>
              <a:buSzPct val="151260"/>
              <a:buNone/>
            </a:pPr>
            <a:r>
              <a:rPr lang="id" sz="1700" b="0" i="0" u="none" strike="noStrike" cap="none">
                <a:solidFill>
                  <a:schemeClr val="dk2"/>
                </a:solidFill>
                <a:latin typeface="Courier New"/>
                <a:ea typeface="Courier New"/>
                <a:cs typeface="Courier New"/>
                <a:sym typeface="Courier New"/>
              </a:rPr>
              <a:t>In [16]: type(np_weight)</a:t>
            </a:r>
            <a:endParaRPr/>
          </a:p>
          <a:p>
            <a:pPr marL="114300" lvl="0" indent="0" algn="l" rtl="0">
              <a:lnSpc>
                <a:spcPct val="115000"/>
              </a:lnSpc>
              <a:spcBef>
                <a:spcPts val="0"/>
              </a:spcBef>
              <a:spcAft>
                <a:spcPts val="0"/>
              </a:spcAft>
              <a:buClr>
                <a:schemeClr val="dk2"/>
              </a:buClr>
              <a:buSzPct val="151260"/>
              <a:buNone/>
            </a:pPr>
            <a:r>
              <a:rPr lang="id" sz="1700" b="0" i="0" u="none" strike="noStrike" cap="none">
                <a:solidFill>
                  <a:schemeClr val="dk2"/>
                </a:solidFill>
                <a:latin typeface="Courier New"/>
                <a:ea typeface="Courier New"/>
                <a:cs typeface="Courier New"/>
                <a:sym typeface="Courier New"/>
              </a:rPr>
              <a:t>Out[16]: numpy.ndarray</a:t>
            </a:r>
            <a:endParaRPr sz="1700" b="0" i="0" u="none" strike="noStrike" cap="none">
              <a:solidFill>
                <a:schemeClr val="dk2"/>
              </a:solidFill>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ct val="151260"/>
              <a:buNone/>
            </a:pPr>
            <a:endParaRPr sz="1700" b="0" i="0" u="none" strike="noStrike" cap="none">
              <a:solidFill>
                <a:schemeClr val="dk2"/>
              </a:solidFill>
              <a:latin typeface="Courier New"/>
              <a:ea typeface="Courier New"/>
              <a:cs typeface="Courier New"/>
              <a:sym typeface="Courier New"/>
            </a:endParaRPr>
          </a:p>
          <a:p>
            <a:pPr marL="114300" lvl="0" indent="0" algn="l" rtl="0">
              <a:lnSpc>
                <a:spcPct val="115000"/>
              </a:lnSpc>
              <a:spcBef>
                <a:spcPts val="0"/>
              </a:spcBef>
              <a:spcAft>
                <a:spcPts val="0"/>
              </a:spcAft>
              <a:buClr>
                <a:srgbClr val="0F3570"/>
              </a:buClr>
              <a:buSzPct val="142857"/>
              <a:buNone/>
            </a:pPr>
            <a:r>
              <a:rPr lang="id" sz="1800" b="0" i="1" u="none" strike="noStrike" cap="none">
                <a:solidFill>
                  <a:srgbClr val="0F3570"/>
                </a:solidFill>
                <a:latin typeface="Overlock"/>
                <a:ea typeface="Overlock"/>
                <a:cs typeface="Overlock"/>
                <a:sym typeface="Overlock"/>
              </a:rPr>
              <a:t>ndarray = n-dimensional array</a:t>
            </a:r>
            <a:endParaRPr/>
          </a:p>
          <a:p>
            <a:pPr marL="114300" lvl="0" indent="0" algn="l" rtl="0">
              <a:lnSpc>
                <a:spcPct val="115000"/>
              </a:lnSpc>
              <a:spcBef>
                <a:spcPts val="0"/>
              </a:spcBef>
              <a:spcAft>
                <a:spcPts val="0"/>
              </a:spcAft>
              <a:buClr>
                <a:schemeClr val="dk1"/>
              </a:buClr>
              <a:buSzPct val="151260"/>
              <a:buNone/>
            </a:pPr>
            <a:endParaRPr sz="1700" b="0" i="0" u="none" strike="noStrike" cap="none">
              <a:solidFill>
                <a:schemeClr val="dk2"/>
              </a:solidFill>
              <a:latin typeface="Courier New"/>
              <a:ea typeface="Courier New"/>
              <a:cs typeface="Courier New"/>
              <a:sym typeface="Courier New"/>
            </a:endParaRPr>
          </a:p>
          <a:p>
            <a:pPr marL="114300" lvl="0" indent="0" algn="l" rtl="0">
              <a:lnSpc>
                <a:spcPct val="115000"/>
              </a:lnSpc>
              <a:spcBef>
                <a:spcPts val="0"/>
              </a:spcBef>
              <a:spcAft>
                <a:spcPts val="0"/>
              </a:spcAft>
              <a:buClr>
                <a:srgbClr val="0F3570"/>
              </a:buClr>
              <a:buSzPct val="160714"/>
              <a:buNone/>
            </a:pPr>
            <a:br>
              <a:rPr lang="id" sz="1600" b="0" i="0" u="none" strike="noStrike" cap="none">
                <a:solidFill>
                  <a:srgbClr val="0F3570"/>
                </a:solidFill>
                <a:latin typeface="Overlock"/>
                <a:ea typeface="Overlock"/>
                <a:cs typeface="Overlock"/>
                <a:sym typeface="Overlock"/>
              </a:rPr>
            </a:br>
            <a:endParaRPr sz="1600" b="0" i="0" u="none" strike="noStrike" cap="none">
              <a:solidFill>
                <a:srgbClr val="0F3570"/>
              </a:solidFill>
              <a:latin typeface="Overlock"/>
              <a:ea typeface="Overlock"/>
              <a:cs typeface="Overlock"/>
              <a:sym typeface="Overlock"/>
            </a:endParaRPr>
          </a:p>
          <a:p>
            <a:pPr marL="457200" lvl="0" indent="-228600" algn="l" rtl="0">
              <a:lnSpc>
                <a:spcPct val="115000"/>
              </a:lnSpc>
              <a:spcBef>
                <a:spcPts val="0"/>
              </a:spcBef>
              <a:spcAft>
                <a:spcPts val="0"/>
              </a:spcAft>
              <a:buClr>
                <a:schemeClr val="dk1"/>
              </a:buClr>
              <a:buSzPct val="160714"/>
              <a:buNone/>
            </a:pPr>
            <a:endParaRPr sz="1600" b="0" i="0" u="none" strike="noStrike" cap="none">
              <a:solidFill>
                <a:srgbClr val="0F3570"/>
              </a:solidFill>
              <a:latin typeface="Overlock"/>
              <a:ea typeface="Overlock"/>
              <a:cs typeface="Overlock"/>
              <a:sym typeface="Overlock"/>
            </a:endParaRPr>
          </a:p>
          <a:p>
            <a:pPr marL="457200" lvl="0" indent="-228600" algn="l" rtl="0">
              <a:lnSpc>
                <a:spcPct val="115000"/>
              </a:lnSpc>
              <a:spcBef>
                <a:spcPts val="0"/>
              </a:spcBef>
              <a:spcAft>
                <a:spcPts val="0"/>
              </a:spcAft>
              <a:buClr>
                <a:schemeClr val="dk1"/>
              </a:buClr>
              <a:buSzPct val="160714"/>
              <a:buNone/>
            </a:pPr>
            <a:endParaRPr sz="1600"/>
          </a:p>
        </p:txBody>
      </p:sp>
      <p:sp>
        <p:nvSpPr>
          <p:cNvPr id="575" name="Google Shape;575;p68"/>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34</a:t>
            </a:fld>
            <a:endParaRPr/>
          </a:p>
        </p:txBody>
      </p:sp>
      <p:pic>
        <p:nvPicPr>
          <p:cNvPr id="576" name="Google Shape;576;p68"/>
          <p:cNvPicPr preferRelativeResize="0"/>
          <p:nvPr/>
        </p:nvPicPr>
        <p:blipFill rotWithShape="1">
          <a:blip r:embed="rId3">
            <a:alphaModFix/>
          </a:blip>
          <a:srcRect/>
          <a:stretch/>
        </p:blipFill>
        <p:spPr>
          <a:xfrm>
            <a:off x="421063" y="477213"/>
            <a:ext cx="2112096" cy="675262"/>
          </a:xfrm>
          <a:prstGeom prst="rect">
            <a:avLst/>
          </a:prstGeom>
          <a:noFill/>
          <a:ln>
            <a:noFill/>
          </a:ln>
        </p:spPr>
      </p:pic>
      <p:sp>
        <p:nvSpPr>
          <p:cNvPr id="577" name="Google Shape;577;p68"/>
          <p:cNvSpPr txBox="1"/>
          <p:nvPr/>
        </p:nvSpPr>
        <p:spPr>
          <a:xfrm>
            <a:off x="4545800" y="1414450"/>
            <a:ext cx="4446600" cy="3416400"/>
          </a:xfrm>
          <a:prstGeom prst="rect">
            <a:avLst/>
          </a:prstGeom>
          <a:blipFill rotWithShape="1">
            <a:blip r:embed="rId4">
              <a:alphaModFix/>
            </a:blip>
            <a:stretch>
              <a:fillRect l="-68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78" name="Google Shape;578;p68"/>
          <p:cNvSpPr/>
          <p:nvPr/>
        </p:nvSpPr>
        <p:spPr>
          <a:xfrm>
            <a:off x="5603419" y="3996693"/>
            <a:ext cx="99300" cy="432000"/>
          </a:xfrm>
          <a:prstGeom prst="leftBracket">
            <a:avLst>
              <a:gd name="adj" fmla="val 8333"/>
            </a:avLst>
          </a:prstGeom>
          <a:no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79" name="Google Shape;579;p68"/>
          <p:cNvSpPr/>
          <p:nvPr/>
        </p:nvSpPr>
        <p:spPr>
          <a:xfrm>
            <a:off x="6796394" y="3996693"/>
            <a:ext cx="99300" cy="432000"/>
          </a:xfrm>
          <a:prstGeom prst="rightBracket">
            <a:avLst>
              <a:gd name="adj" fmla="val 8333"/>
            </a:avLst>
          </a:prstGeom>
          <a:no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80" name="Google Shape;580;p68"/>
          <p:cNvSpPr txBox="1"/>
          <p:nvPr/>
        </p:nvSpPr>
        <p:spPr>
          <a:xfrm>
            <a:off x="5652995" y="3951083"/>
            <a:ext cx="1178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1  2  3  4  5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Arial"/>
                <a:ea typeface="Arial"/>
                <a:cs typeface="Arial"/>
                <a:sym typeface="Arial"/>
              </a:rPr>
              <a:t>6  7  8  9  10</a:t>
            </a:r>
            <a:endParaRPr sz="1400" b="0" i="0" u="none" strike="noStrike" cap="none">
              <a:solidFill>
                <a:srgbClr val="000000"/>
              </a:solidFill>
              <a:latin typeface="Arial"/>
              <a:ea typeface="Arial"/>
              <a:cs typeface="Arial"/>
              <a:sym typeface="Arial"/>
            </a:endParaRPr>
          </a:p>
        </p:txBody>
      </p:sp>
      <p:sp>
        <p:nvSpPr>
          <p:cNvPr id="581" name="Google Shape;581;p68"/>
          <p:cNvSpPr txBox="1"/>
          <p:nvPr/>
        </p:nvSpPr>
        <p:spPr>
          <a:xfrm>
            <a:off x="5098607" y="4058804"/>
            <a:ext cx="458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1" u="none" strike="noStrike" cap="none">
                <a:solidFill>
                  <a:srgbClr val="000000"/>
                </a:solidFill>
                <a:latin typeface="Overlock"/>
                <a:ea typeface="Overlock"/>
                <a:cs typeface="Overlock"/>
                <a:sym typeface="Overlock"/>
              </a:rPr>
              <a:t>M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9"/>
          <p:cNvSpPr txBox="1">
            <a:spLocks noGrp="1"/>
          </p:cNvSpPr>
          <p:nvPr>
            <p:ph type="body" idx="1"/>
          </p:nvPr>
        </p:nvSpPr>
        <p:spPr>
          <a:xfrm>
            <a:off x="311700" y="1586775"/>
            <a:ext cx="8568000" cy="35568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0"/>
              </a:spcBef>
              <a:spcAft>
                <a:spcPts val="0"/>
              </a:spcAft>
              <a:buClr>
                <a:schemeClr val="dk1"/>
              </a:buClr>
              <a:buSzPts val="1800"/>
              <a:buNone/>
            </a:pPr>
            <a:endParaRPr sz="1700" b="0" i="0" u="none" strike="noStrike" cap="none">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b="1" i="0" u="none" strike="noStrike" cap="none">
                <a:solidFill>
                  <a:schemeClr val="lt1"/>
                </a:solidFill>
                <a:latin typeface="Arial"/>
                <a:ea typeface="Arial"/>
                <a:cs typeface="Arial"/>
                <a:sym typeface="Arial"/>
              </a:rPr>
              <a:t>SciPy </a:t>
            </a:r>
            <a:r>
              <a:rPr lang="id" sz="1600" b="0" i="0" u="none" strike="noStrike" cap="none">
                <a:solidFill>
                  <a:schemeClr val="lt1"/>
                </a:solidFill>
                <a:latin typeface="Arial"/>
                <a:ea typeface="Arial"/>
                <a:cs typeface="Arial"/>
                <a:sym typeface="Arial"/>
              </a:rPr>
              <a:t>(dibaca </a:t>
            </a:r>
            <a:r>
              <a:rPr lang="id" sz="1600" b="0" i="1" u="none" strike="noStrike" cap="none">
                <a:solidFill>
                  <a:schemeClr val="lt1"/>
                </a:solidFill>
                <a:latin typeface="Arial"/>
                <a:ea typeface="Arial"/>
                <a:cs typeface="Arial"/>
                <a:sym typeface="Arial"/>
              </a:rPr>
              <a:t>“Sigh Pie</a:t>
            </a:r>
            <a:r>
              <a:rPr lang="id" sz="1600" b="0" u="none" strike="noStrike" cap="none">
                <a:solidFill>
                  <a:schemeClr val="lt1"/>
                </a:solidFill>
                <a:latin typeface="Arial"/>
                <a:ea typeface="Arial"/>
                <a:cs typeface="Arial"/>
                <a:sym typeface="Arial"/>
              </a:rPr>
              <a:t>”</a:t>
            </a:r>
            <a:r>
              <a:rPr lang="id" sz="1600">
                <a:solidFill>
                  <a:schemeClr val="lt1"/>
                </a:solidFill>
                <a:latin typeface="Arial"/>
                <a:ea typeface="Arial"/>
                <a:cs typeface="Arial"/>
                <a:sym typeface="Arial"/>
              </a:rPr>
              <a:t>) merupakan library yang bersifat </a:t>
            </a:r>
            <a:r>
              <a:rPr lang="id" sz="1600" i="1">
                <a:solidFill>
                  <a:schemeClr val="lt1"/>
                </a:solidFill>
                <a:latin typeface="Arial"/>
                <a:ea typeface="Arial"/>
                <a:cs typeface="Arial"/>
                <a:sym typeface="Arial"/>
              </a:rPr>
              <a:t>open source </a:t>
            </a:r>
            <a:r>
              <a:rPr lang="id" sz="1600">
                <a:solidFill>
                  <a:schemeClr val="lt1"/>
                </a:solidFill>
                <a:latin typeface="Arial"/>
                <a:ea typeface="Arial"/>
                <a:cs typeface="Arial"/>
                <a:sym typeface="Arial"/>
              </a:rPr>
              <a:t>dan tersedia di </a:t>
            </a:r>
            <a:r>
              <a:rPr lang="id" sz="16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https://www.scipy.org/</a:t>
            </a:r>
            <a:r>
              <a:rPr lang="id" sz="1600">
                <a:solidFill>
                  <a:schemeClr val="lt1"/>
                </a:solidFill>
                <a:latin typeface="Arial"/>
                <a:ea typeface="Arial"/>
                <a:cs typeface="Arial"/>
                <a:sym typeface="Arial"/>
              </a:rPr>
              <a:t> </a:t>
            </a:r>
            <a:endParaRPr sz="1600" i="1">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a:solidFill>
                  <a:schemeClr val="lt1"/>
                </a:solidFill>
                <a:latin typeface="Arial"/>
                <a:ea typeface="Arial"/>
                <a:cs typeface="Arial"/>
                <a:sym typeface="Arial"/>
              </a:rPr>
              <a:t>SciPy dibangun untuk untuk bekerja dengan NumPy array dan menyediakan kumpulan algoritma numerik, termasuk pemrosesan sinyal, optimasi, statistika, dan library Matplotlib untuk visualisasi data. </a:t>
            </a:r>
            <a:endParaRPr/>
          </a:p>
          <a:p>
            <a:pPr marL="457200" lvl="0" indent="-342900" algn="l" rtl="0">
              <a:lnSpc>
                <a:spcPct val="115000"/>
              </a:lnSpc>
              <a:spcBef>
                <a:spcPts val="0"/>
              </a:spcBef>
              <a:spcAft>
                <a:spcPts val="0"/>
              </a:spcAft>
              <a:buClr>
                <a:schemeClr val="lt1"/>
              </a:buClr>
              <a:buSzPts val="1800"/>
              <a:buChar char="●"/>
            </a:pPr>
            <a:r>
              <a:rPr lang="id" sz="1600" i="0">
                <a:solidFill>
                  <a:schemeClr val="lt1"/>
                </a:solidFill>
                <a:latin typeface="Arial"/>
                <a:ea typeface="Arial"/>
                <a:cs typeface="Arial"/>
                <a:sym typeface="Arial"/>
              </a:rPr>
              <a:t>Jika library belum terpasang, tuliskan perintah instalasi</a:t>
            </a:r>
            <a:r>
              <a:rPr lang="id" sz="1700" i="0">
                <a:solidFill>
                  <a:schemeClr val="lt1"/>
                </a:solidFill>
                <a:latin typeface="Arial"/>
                <a:ea typeface="Arial"/>
                <a:cs typeface="Arial"/>
                <a:sym typeface="Arial"/>
              </a:rPr>
              <a:t>: </a:t>
            </a:r>
            <a:endParaRPr/>
          </a:p>
          <a:p>
            <a:pPr marL="596900" lvl="1" indent="0" algn="l" rtl="0">
              <a:lnSpc>
                <a:spcPct val="115000"/>
              </a:lnSpc>
              <a:spcBef>
                <a:spcPts val="0"/>
              </a:spcBef>
              <a:spcAft>
                <a:spcPts val="0"/>
              </a:spcAft>
              <a:buClr>
                <a:schemeClr val="lt1"/>
              </a:buClr>
              <a:buSzPts val="1400"/>
              <a:buNone/>
            </a:pPr>
            <a:r>
              <a:rPr lang="id" sz="1200">
                <a:solidFill>
                  <a:schemeClr val="lt1"/>
                </a:solidFill>
                <a:latin typeface="Arial"/>
                <a:ea typeface="Arial"/>
                <a:cs typeface="Arial"/>
                <a:sym typeface="Arial"/>
              </a:rPr>
              <a:t>	</a:t>
            </a:r>
            <a:r>
              <a:rPr lang="id" i="0">
                <a:solidFill>
                  <a:schemeClr val="lt1"/>
                </a:solidFill>
                <a:highlight>
                  <a:schemeClr val="accent1"/>
                </a:highlight>
                <a:latin typeface="Courier New"/>
                <a:ea typeface="Courier New"/>
                <a:cs typeface="Courier New"/>
                <a:sym typeface="Courier New"/>
              </a:rPr>
              <a:t>pip install scipy</a:t>
            </a:r>
            <a:endParaRPr sz="1600">
              <a:solidFill>
                <a:schemeClr val="lt1"/>
              </a:solidFill>
              <a:highlight>
                <a:schemeClr val="accent1"/>
              </a:highlight>
              <a:latin typeface="Courier New"/>
              <a:ea typeface="Courier New"/>
              <a:cs typeface="Courier New"/>
              <a:sym typeface="Courier New"/>
            </a:endParaRPr>
          </a:p>
        </p:txBody>
      </p:sp>
      <p:sp>
        <p:nvSpPr>
          <p:cNvPr id="587" name="Google Shape;587;p69"/>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35</a:t>
            </a:fld>
            <a:endParaRPr/>
          </a:p>
        </p:txBody>
      </p:sp>
      <p:sp>
        <p:nvSpPr>
          <p:cNvPr id="588" name="Google Shape;588;p69"/>
          <p:cNvSpPr txBox="1"/>
          <p:nvPr/>
        </p:nvSpPr>
        <p:spPr>
          <a:xfrm>
            <a:off x="4572000" y="1152475"/>
            <a:ext cx="4446656" cy="3416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89" name="Google Shape;589;p69" descr="A picture containing text, light&#10;&#10;Description automatically generated"/>
          <p:cNvPicPr preferRelativeResize="0"/>
          <p:nvPr/>
        </p:nvPicPr>
        <p:blipFill rotWithShape="1">
          <a:blip r:embed="rId4">
            <a:alphaModFix/>
          </a:blip>
          <a:srcRect/>
          <a:stretch/>
        </p:blipFill>
        <p:spPr>
          <a:xfrm>
            <a:off x="311696" y="595502"/>
            <a:ext cx="2234702" cy="887895"/>
          </a:xfrm>
          <a:prstGeom prst="rect">
            <a:avLst/>
          </a:prstGeom>
          <a:noFill/>
          <a:ln>
            <a:noFill/>
          </a:ln>
        </p:spPr>
      </p:pic>
      <p:cxnSp>
        <p:nvCxnSpPr>
          <p:cNvPr id="590" name="Google Shape;590;p69"/>
          <p:cNvCxnSpPr/>
          <p:nvPr/>
        </p:nvCxnSpPr>
        <p:spPr>
          <a:xfrm>
            <a:off x="391675" y="1725050"/>
            <a:ext cx="21561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0"/>
          <p:cNvSpPr txBox="1">
            <a:spLocks noGrp="1"/>
          </p:cNvSpPr>
          <p:nvPr>
            <p:ph type="body" idx="1"/>
          </p:nvPr>
        </p:nvSpPr>
        <p:spPr>
          <a:xfrm>
            <a:off x="311700" y="1152475"/>
            <a:ext cx="4260300" cy="34164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946"/>
              <a:buNone/>
            </a:pPr>
            <a:endParaRPr sz="1400" b="0" i="0" u="none" strike="noStrike" cap="none">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b="1" i="0" u="none" strike="noStrike" cap="none">
                <a:solidFill>
                  <a:schemeClr val="lt1"/>
                </a:solidFill>
                <a:latin typeface="Arial"/>
                <a:ea typeface="Arial"/>
                <a:cs typeface="Arial"/>
                <a:sym typeface="Arial"/>
              </a:rPr>
              <a:t>Pandas </a:t>
            </a:r>
            <a:r>
              <a:rPr lang="id" sz="1400" b="0" i="0" u="none" strike="noStrike" cap="none">
                <a:solidFill>
                  <a:schemeClr val="lt1"/>
                </a:solidFill>
                <a:latin typeface="Arial"/>
                <a:ea typeface="Arial"/>
                <a:cs typeface="Arial"/>
                <a:sym typeface="Arial"/>
              </a:rPr>
              <a:t>(Panel Data) merupakan library popular di Python yang digunakan untuk </a:t>
            </a:r>
            <a:r>
              <a:rPr lang="id" sz="1400" b="0" i="1" u="none" strike="noStrike" cap="none">
                <a:solidFill>
                  <a:schemeClr val="lt1"/>
                </a:solidFill>
                <a:latin typeface="Arial"/>
                <a:ea typeface="Arial"/>
                <a:cs typeface="Arial"/>
                <a:sym typeface="Arial"/>
              </a:rPr>
              <a:t>data structure </a:t>
            </a:r>
            <a:r>
              <a:rPr lang="id" sz="1400" b="0" u="none" strike="noStrike" cap="none">
                <a:solidFill>
                  <a:schemeClr val="lt1"/>
                </a:solidFill>
                <a:latin typeface="Arial"/>
                <a:ea typeface="Arial"/>
                <a:cs typeface="Arial"/>
                <a:sym typeface="Arial"/>
              </a:rPr>
              <a:t>dan </a:t>
            </a:r>
            <a:r>
              <a:rPr lang="id" sz="1400" b="0" i="1" u="none" strike="noStrike" cap="none">
                <a:solidFill>
                  <a:schemeClr val="lt1"/>
                </a:solidFill>
                <a:latin typeface="Arial"/>
                <a:ea typeface="Arial"/>
                <a:cs typeface="Arial"/>
                <a:sym typeface="Arial"/>
              </a:rPr>
              <a:t>data analysis</a:t>
            </a:r>
            <a:endParaRPr sz="1400"/>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Bersifat </a:t>
            </a:r>
            <a:r>
              <a:rPr lang="id" sz="1400" i="1">
                <a:solidFill>
                  <a:schemeClr val="lt1"/>
                </a:solidFill>
                <a:latin typeface="Arial"/>
                <a:ea typeface="Arial"/>
                <a:cs typeface="Arial"/>
                <a:sym typeface="Arial"/>
              </a:rPr>
              <a:t>open source </a:t>
            </a:r>
            <a:r>
              <a:rPr lang="id" sz="1400">
                <a:solidFill>
                  <a:schemeClr val="lt1"/>
                </a:solidFill>
                <a:latin typeface="Arial"/>
                <a:ea typeface="Arial"/>
                <a:cs typeface="Arial"/>
                <a:sym typeface="Arial"/>
              </a:rPr>
              <a:t>dan tersedia di </a:t>
            </a:r>
            <a:r>
              <a:rPr lang="id" sz="14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https://pandas.pydata.org/</a:t>
            </a:r>
            <a:r>
              <a:rPr lang="id" sz="1400">
                <a:solidFill>
                  <a:schemeClr val="lt1"/>
                </a:solidFill>
                <a:latin typeface="Arial"/>
                <a:ea typeface="Arial"/>
                <a:cs typeface="Arial"/>
                <a:sym typeface="Arial"/>
              </a:rPr>
              <a:t> </a:t>
            </a:r>
            <a:endParaRPr sz="1400"/>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Pandas sangat berkaitan dengan NumPy</a:t>
            </a:r>
            <a:endParaRPr sz="1400"/>
          </a:p>
          <a:p>
            <a:pPr marL="457200" lvl="0" indent="-317500" algn="l" rtl="0">
              <a:lnSpc>
                <a:spcPct val="115000"/>
              </a:lnSpc>
              <a:spcBef>
                <a:spcPts val="0"/>
              </a:spcBef>
              <a:spcAft>
                <a:spcPts val="0"/>
              </a:spcAft>
              <a:buClr>
                <a:schemeClr val="lt1"/>
              </a:buClr>
              <a:buSzPts val="1400"/>
              <a:buChar char="●"/>
            </a:pPr>
            <a:r>
              <a:rPr lang="id" sz="1400" i="0">
                <a:solidFill>
                  <a:schemeClr val="lt1"/>
                </a:solidFill>
                <a:latin typeface="Arial"/>
                <a:ea typeface="Arial"/>
                <a:cs typeface="Arial"/>
                <a:sym typeface="Arial"/>
              </a:rPr>
              <a:t>Jika library belum terpasang, tuliskan perintah instalasi: </a:t>
            </a:r>
            <a:endParaRPr sz="1400"/>
          </a:p>
          <a:p>
            <a:pPr marL="596900" lvl="1" indent="0" algn="l" rtl="0">
              <a:lnSpc>
                <a:spcPct val="115000"/>
              </a:lnSpc>
              <a:spcBef>
                <a:spcPts val="0"/>
              </a:spcBef>
              <a:spcAft>
                <a:spcPts val="0"/>
              </a:spcAft>
              <a:buClr>
                <a:schemeClr val="lt1"/>
              </a:buClr>
              <a:buSzPts val="1514"/>
              <a:buNone/>
            </a:pPr>
            <a:r>
              <a:rPr lang="id" sz="1400">
                <a:solidFill>
                  <a:schemeClr val="lt1"/>
                </a:solidFill>
                <a:latin typeface="Arial"/>
                <a:ea typeface="Arial"/>
                <a:cs typeface="Arial"/>
                <a:sym typeface="Arial"/>
              </a:rPr>
              <a:t>	</a:t>
            </a:r>
            <a:r>
              <a:rPr lang="id" sz="1400" i="0">
                <a:solidFill>
                  <a:schemeClr val="lt1"/>
                </a:solidFill>
                <a:highlight>
                  <a:schemeClr val="accent1"/>
                </a:highlight>
                <a:latin typeface="Courier New"/>
                <a:ea typeface="Courier New"/>
                <a:cs typeface="Courier New"/>
                <a:sym typeface="Courier New"/>
              </a:rPr>
              <a:t>pip install pandas</a:t>
            </a:r>
            <a:endParaRPr sz="1400">
              <a:highlight>
                <a:schemeClr val="accent1"/>
              </a:highlight>
              <a:latin typeface="Courier New"/>
              <a:ea typeface="Courier New"/>
              <a:cs typeface="Courier New"/>
              <a:sym typeface="Courier New"/>
            </a:endParaRPr>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Kemudian impor:</a:t>
            </a:r>
            <a:endParaRPr sz="1400"/>
          </a:p>
          <a:p>
            <a:pPr marL="596900" lvl="1" indent="0" algn="l" rtl="0">
              <a:lnSpc>
                <a:spcPct val="115000"/>
              </a:lnSpc>
              <a:spcBef>
                <a:spcPts val="0"/>
              </a:spcBef>
              <a:spcAft>
                <a:spcPts val="0"/>
              </a:spcAft>
              <a:buClr>
                <a:schemeClr val="lt1"/>
              </a:buClr>
              <a:buSzPts val="1514"/>
              <a:buNone/>
            </a:pPr>
            <a:r>
              <a:rPr lang="id" sz="14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i</a:t>
            </a:r>
            <a:r>
              <a:rPr lang="id" sz="1400" u="none" strike="noStrike" cap="none">
                <a:solidFill>
                  <a:schemeClr val="lt1"/>
                </a:solidFill>
                <a:highlight>
                  <a:schemeClr val="accent1"/>
                </a:highlight>
                <a:latin typeface="Courier New"/>
                <a:ea typeface="Courier New"/>
                <a:cs typeface="Courier New"/>
                <a:sym typeface="Courier New"/>
              </a:rPr>
              <a:t>mport pandas as pd</a:t>
            </a:r>
            <a:endParaRPr sz="1400">
              <a:solidFill>
                <a:schemeClr val="lt1"/>
              </a:solidFill>
              <a:highlight>
                <a:schemeClr val="accent1"/>
              </a:highlight>
              <a:latin typeface="Courier New"/>
              <a:ea typeface="Courier New"/>
              <a:cs typeface="Courier New"/>
              <a:sym typeface="Courier New"/>
            </a:endParaRPr>
          </a:p>
        </p:txBody>
      </p:sp>
      <p:sp>
        <p:nvSpPr>
          <p:cNvPr id="596" name="Google Shape;596;p70"/>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36</a:t>
            </a:fld>
            <a:endParaRPr/>
          </a:p>
        </p:txBody>
      </p:sp>
      <p:pic>
        <p:nvPicPr>
          <p:cNvPr id="597" name="Google Shape;597;p70" descr="Logo, company name&#10;&#10;Description automatically generated"/>
          <p:cNvPicPr preferRelativeResize="0"/>
          <p:nvPr/>
        </p:nvPicPr>
        <p:blipFill rotWithShape="1">
          <a:blip r:embed="rId4">
            <a:alphaModFix/>
          </a:blip>
          <a:srcRect/>
          <a:stretch/>
        </p:blipFill>
        <p:spPr>
          <a:xfrm>
            <a:off x="451692" y="312367"/>
            <a:ext cx="2291508" cy="926151"/>
          </a:xfrm>
          <a:prstGeom prst="rect">
            <a:avLst/>
          </a:prstGeom>
          <a:noFill/>
          <a:ln>
            <a:noFill/>
          </a:ln>
        </p:spPr>
      </p:pic>
      <p:sp>
        <p:nvSpPr>
          <p:cNvPr id="598" name="Google Shape;598;p70"/>
          <p:cNvSpPr/>
          <p:nvPr/>
        </p:nvSpPr>
        <p:spPr>
          <a:xfrm rot="5400000">
            <a:off x="3565143" y="2592265"/>
            <a:ext cx="2589205" cy="349250"/>
          </a:xfrm>
          <a:prstGeom prst="triangle">
            <a:avLst>
              <a:gd name="adj" fmla="val 50000"/>
            </a:avLst>
          </a:prstGeom>
          <a:solidFill>
            <a:srgbClr val="90909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cxnSp>
        <p:nvCxnSpPr>
          <p:cNvPr id="599" name="Google Shape;599;p70"/>
          <p:cNvCxnSpPr/>
          <p:nvPr/>
        </p:nvCxnSpPr>
        <p:spPr>
          <a:xfrm>
            <a:off x="5414171" y="1238516"/>
            <a:ext cx="1952700" cy="1500"/>
          </a:xfrm>
          <a:prstGeom prst="straightConnector1">
            <a:avLst/>
          </a:prstGeom>
          <a:noFill/>
          <a:ln w="9525" cap="flat" cmpd="sng">
            <a:solidFill>
              <a:srgbClr val="000000"/>
            </a:solidFill>
            <a:prstDash val="solid"/>
            <a:round/>
            <a:headEnd type="none" w="sm" len="sm"/>
            <a:tailEnd type="none" w="sm" len="sm"/>
          </a:ln>
        </p:spPr>
      </p:cxnSp>
      <p:sp>
        <p:nvSpPr>
          <p:cNvPr id="600" name="Google Shape;600;p70"/>
          <p:cNvSpPr/>
          <p:nvPr/>
        </p:nvSpPr>
        <p:spPr>
          <a:xfrm>
            <a:off x="5420533" y="660035"/>
            <a:ext cx="2625000" cy="4923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1920"/>
              <a:buFont typeface="Arial"/>
              <a:buNone/>
            </a:pPr>
            <a:r>
              <a:rPr lang="id" sz="1600" b="1" i="1" u="none" strike="noStrike" cap="none">
                <a:solidFill>
                  <a:schemeClr val="lt1"/>
                </a:solidFill>
                <a:latin typeface="Arial"/>
                <a:ea typeface="Arial"/>
                <a:cs typeface="Arial"/>
                <a:sym typeface="Arial"/>
              </a:rPr>
              <a:t>Data Wrangling / Data Munging</a:t>
            </a:r>
            <a:endParaRPr sz="1400" b="0" i="0" u="none" strike="noStrike" cap="none">
              <a:solidFill>
                <a:srgbClr val="000000"/>
              </a:solidFill>
              <a:latin typeface="Arial"/>
              <a:ea typeface="Arial"/>
              <a:cs typeface="Arial"/>
              <a:sym typeface="Arial"/>
            </a:endParaRPr>
          </a:p>
        </p:txBody>
      </p:sp>
      <p:sp>
        <p:nvSpPr>
          <p:cNvPr id="601" name="Google Shape;601;p70"/>
          <p:cNvSpPr/>
          <p:nvPr/>
        </p:nvSpPr>
        <p:spPr>
          <a:xfrm>
            <a:off x="5414183" y="1371329"/>
            <a:ext cx="2844300" cy="1077300"/>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Reshaping </a:t>
            </a:r>
            <a:r>
              <a:rPr lang="id" sz="1400" b="0" i="0" u="none" strike="noStrike" cap="none">
                <a:solidFill>
                  <a:schemeClr val="lt1"/>
                </a:solidFill>
                <a:latin typeface="Arial"/>
                <a:ea typeface="Arial"/>
                <a:cs typeface="Arial"/>
                <a:sym typeface="Arial"/>
              </a:rPr>
              <a:t>(mengubah bentuk data)</a:t>
            </a:r>
            <a:endParaRPr sz="1400" b="0" i="1" u="none" strike="noStrike" cap="none">
              <a:solidFill>
                <a:schemeClr val="lt1"/>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Joining </a:t>
            </a:r>
            <a:r>
              <a:rPr lang="id" sz="1400" b="0" i="0" u="none" strike="noStrike" cap="none">
                <a:solidFill>
                  <a:schemeClr val="lt1"/>
                </a:solidFill>
                <a:latin typeface="Arial"/>
                <a:ea typeface="Arial"/>
                <a:cs typeface="Arial"/>
                <a:sym typeface="Arial"/>
              </a:rPr>
              <a:t>(menggabungkan data)</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Splitting </a:t>
            </a:r>
            <a:r>
              <a:rPr lang="id" sz="1400" b="0" i="0" u="none" strike="noStrike" cap="none">
                <a:solidFill>
                  <a:schemeClr val="lt1"/>
                </a:solidFill>
                <a:latin typeface="Arial"/>
                <a:ea typeface="Arial"/>
                <a:cs typeface="Arial"/>
                <a:sym typeface="Arial"/>
              </a:rPr>
              <a:t>(pemisahan data)</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Time-series analysis </a:t>
            </a:r>
            <a:r>
              <a:rPr lang="id" sz="1400" b="0" i="0" u="none" strike="noStrike" cap="none">
                <a:solidFill>
                  <a:schemeClr val="lt1"/>
                </a:solidFill>
                <a:latin typeface="Arial"/>
                <a:ea typeface="Arial"/>
                <a:cs typeface="Arial"/>
                <a:sym typeface="Arial"/>
              </a:rPr>
              <a:t>(data berkala)</a:t>
            </a:r>
            <a:endParaRPr sz="1400" b="0" i="1" u="none" strike="noStrike" cap="none">
              <a:solidFill>
                <a:schemeClr val="lt1"/>
              </a:solidFill>
              <a:latin typeface="Arial"/>
              <a:ea typeface="Arial"/>
              <a:cs typeface="Arial"/>
              <a:sym typeface="Arial"/>
            </a:endParaRPr>
          </a:p>
        </p:txBody>
      </p:sp>
      <p:cxnSp>
        <p:nvCxnSpPr>
          <p:cNvPr id="602" name="Google Shape;602;p70"/>
          <p:cNvCxnSpPr/>
          <p:nvPr/>
        </p:nvCxnSpPr>
        <p:spPr>
          <a:xfrm>
            <a:off x="5420534" y="3422318"/>
            <a:ext cx="1952700" cy="1500"/>
          </a:xfrm>
          <a:prstGeom prst="straightConnector1">
            <a:avLst/>
          </a:prstGeom>
          <a:noFill/>
          <a:ln w="9525" cap="flat" cmpd="sng">
            <a:solidFill>
              <a:srgbClr val="000000"/>
            </a:solidFill>
            <a:prstDash val="solid"/>
            <a:round/>
            <a:headEnd type="none" w="sm" len="sm"/>
            <a:tailEnd type="none" w="sm" len="sm"/>
          </a:ln>
        </p:spPr>
      </p:cxnSp>
      <p:sp>
        <p:nvSpPr>
          <p:cNvPr id="603" name="Google Shape;603;p70"/>
          <p:cNvSpPr/>
          <p:nvPr/>
        </p:nvSpPr>
        <p:spPr>
          <a:xfrm>
            <a:off x="5424533" y="3111209"/>
            <a:ext cx="1944600" cy="2463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1920"/>
              <a:buFont typeface="Arial"/>
              <a:buNone/>
            </a:pPr>
            <a:r>
              <a:rPr lang="id" sz="1600" b="1" i="1" u="none" strike="noStrike" cap="none">
                <a:solidFill>
                  <a:schemeClr val="lt1"/>
                </a:solidFill>
                <a:latin typeface="Arial"/>
                <a:ea typeface="Arial"/>
                <a:cs typeface="Arial"/>
                <a:sym typeface="Arial"/>
              </a:rPr>
              <a:t>Data Cleansing</a:t>
            </a:r>
            <a:endParaRPr sz="1400" b="0" i="0" u="none" strike="noStrike" cap="none">
              <a:solidFill>
                <a:srgbClr val="000000"/>
              </a:solidFill>
              <a:latin typeface="Arial"/>
              <a:ea typeface="Arial"/>
              <a:cs typeface="Arial"/>
              <a:sym typeface="Arial"/>
            </a:endParaRPr>
          </a:p>
        </p:txBody>
      </p:sp>
      <p:sp>
        <p:nvSpPr>
          <p:cNvPr id="604" name="Google Shape;604;p70"/>
          <p:cNvSpPr/>
          <p:nvPr/>
        </p:nvSpPr>
        <p:spPr>
          <a:xfrm>
            <a:off x="5414183" y="3488793"/>
            <a:ext cx="3255900" cy="861900"/>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chemeClr val="lt1"/>
              </a:buClr>
              <a:buSzPts val="1680"/>
              <a:buFont typeface="Arial"/>
              <a:buChar char="•"/>
            </a:pPr>
            <a:r>
              <a:rPr lang="id" sz="1400" b="0" i="0" u="none" strike="noStrike" cap="none">
                <a:solidFill>
                  <a:schemeClr val="lt1"/>
                </a:solidFill>
                <a:latin typeface="Arial"/>
                <a:ea typeface="Arial"/>
                <a:cs typeface="Arial"/>
                <a:sym typeface="Arial"/>
              </a:rPr>
              <a:t>Membersihkan data tidak lengkap (</a:t>
            </a:r>
            <a:r>
              <a:rPr lang="id" sz="1400" b="0" i="1" u="none" strike="noStrike" cap="none">
                <a:solidFill>
                  <a:schemeClr val="lt1"/>
                </a:solidFill>
                <a:latin typeface="Arial"/>
                <a:ea typeface="Arial"/>
                <a:cs typeface="Arial"/>
                <a:sym typeface="Arial"/>
              </a:rPr>
              <a:t>Error</a:t>
            </a:r>
            <a:r>
              <a:rPr lang="id" sz="1400" b="0" i="0" u="none" strike="noStrike" cap="none">
                <a:solidFill>
                  <a:schemeClr val="lt1"/>
                </a:solidFill>
                <a:latin typeface="Arial"/>
                <a:ea typeface="Arial"/>
                <a:cs typeface="Arial"/>
                <a:sym typeface="Arial"/>
              </a:rPr>
              <a:t>)</a:t>
            </a:r>
            <a:endParaRPr sz="1400" b="0" i="1" u="none" strike="noStrike" cap="none">
              <a:solidFill>
                <a:schemeClr val="lt1"/>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0" u="none" strike="noStrike" cap="none">
                <a:solidFill>
                  <a:schemeClr val="lt1"/>
                </a:solidFill>
                <a:latin typeface="Arial"/>
                <a:ea typeface="Arial"/>
                <a:cs typeface="Arial"/>
                <a:sym typeface="Arial"/>
              </a:rPr>
              <a:t>Menangani data pencilan </a:t>
            </a:r>
            <a:r>
              <a:rPr lang="id" sz="1400" b="0" i="1" u="none" strike="noStrike" cap="none">
                <a:solidFill>
                  <a:schemeClr val="lt1"/>
                </a:solidFill>
                <a:latin typeface="Arial"/>
                <a:ea typeface="Arial"/>
                <a:cs typeface="Arial"/>
                <a:sym typeface="Arial"/>
              </a:rPr>
              <a:t>(outliers)</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0" u="none" strike="noStrike" cap="none">
                <a:solidFill>
                  <a:schemeClr val="lt1"/>
                </a:solidFill>
                <a:latin typeface="Arial"/>
                <a:ea typeface="Arial"/>
                <a:cs typeface="Arial"/>
                <a:sym typeface="Arial"/>
              </a:rPr>
              <a:t>Menghapus data duplikat</a:t>
            </a:r>
            <a:endParaRPr sz="1400" b="0" i="0" u="none" strike="noStrike" cap="none">
              <a:solidFill>
                <a:schemeClr val="lt1"/>
              </a:solidFill>
              <a:latin typeface="Arial"/>
              <a:ea typeface="Arial"/>
              <a:cs typeface="Arial"/>
              <a:sym typeface="Arial"/>
            </a:endParaRPr>
          </a:p>
        </p:txBody>
      </p:sp>
      <p:cxnSp>
        <p:nvCxnSpPr>
          <p:cNvPr id="605" name="Google Shape;605;p70"/>
          <p:cNvCxnSpPr/>
          <p:nvPr/>
        </p:nvCxnSpPr>
        <p:spPr>
          <a:xfrm>
            <a:off x="505121" y="1238516"/>
            <a:ext cx="2427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1"/>
          <p:cNvSpPr/>
          <p:nvPr/>
        </p:nvSpPr>
        <p:spPr>
          <a:xfrm>
            <a:off x="932350" y="3867000"/>
            <a:ext cx="3309600" cy="724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71"/>
          <p:cNvSpPr/>
          <p:nvPr/>
        </p:nvSpPr>
        <p:spPr>
          <a:xfrm>
            <a:off x="888675" y="2373725"/>
            <a:ext cx="3309600" cy="576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7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Representasi Data di</a:t>
            </a:r>
            <a:endParaRPr/>
          </a:p>
        </p:txBody>
      </p:sp>
      <p:sp>
        <p:nvSpPr>
          <p:cNvPr id="613" name="Google Shape;613;p71"/>
          <p:cNvSpPr txBox="1">
            <a:spLocks noGrp="1"/>
          </p:cNvSpPr>
          <p:nvPr>
            <p:ph type="body" idx="1"/>
          </p:nvPr>
        </p:nvSpPr>
        <p:spPr>
          <a:xfrm>
            <a:off x="311700" y="1284679"/>
            <a:ext cx="4527168" cy="34164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lt1"/>
              </a:buClr>
              <a:buSzPts val="1800"/>
              <a:buChar char="●"/>
            </a:pPr>
            <a:r>
              <a:rPr lang="id" sz="1600" b="0" i="0" u="none" strike="noStrike" cap="none">
                <a:solidFill>
                  <a:schemeClr val="lt1"/>
                </a:solidFill>
                <a:latin typeface="Arial"/>
                <a:ea typeface="Arial"/>
                <a:cs typeface="Arial"/>
                <a:sym typeface="Arial"/>
              </a:rPr>
              <a:t>Terdapat 2 </a:t>
            </a:r>
            <a:r>
              <a:rPr lang="id" sz="1600" b="0" i="1" u="none" strike="noStrike" cap="none">
                <a:solidFill>
                  <a:schemeClr val="lt1"/>
                </a:solidFill>
                <a:latin typeface="Arial"/>
                <a:ea typeface="Arial"/>
                <a:cs typeface="Arial"/>
                <a:sym typeface="Arial"/>
              </a:rPr>
              <a:t>data objects</a:t>
            </a:r>
            <a:r>
              <a:rPr lang="id" sz="1600" b="0" u="none" strike="noStrike" cap="none">
                <a:solidFill>
                  <a:schemeClr val="lt1"/>
                </a:solidFill>
                <a:latin typeface="Arial"/>
                <a:ea typeface="Arial"/>
                <a:cs typeface="Arial"/>
                <a:sym typeface="Arial"/>
              </a:rPr>
              <a:t>: </a:t>
            </a:r>
            <a:r>
              <a:rPr lang="id" sz="1600" b="0" i="1" u="none" strike="noStrike" cap="none">
                <a:solidFill>
                  <a:schemeClr val="lt1"/>
                </a:solidFill>
                <a:latin typeface="Arial"/>
                <a:ea typeface="Arial"/>
                <a:cs typeface="Arial"/>
                <a:sym typeface="Arial"/>
              </a:rPr>
              <a:t>Series </a:t>
            </a:r>
            <a:r>
              <a:rPr lang="id" sz="1600" b="0" u="none" strike="noStrike" cap="none">
                <a:solidFill>
                  <a:schemeClr val="lt1"/>
                </a:solidFill>
                <a:latin typeface="Arial"/>
                <a:ea typeface="Arial"/>
                <a:cs typeface="Arial"/>
                <a:sym typeface="Arial"/>
              </a:rPr>
              <a:t>dan </a:t>
            </a:r>
            <a:r>
              <a:rPr lang="id" sz="1600" b="0" i="1" u="none" strike="noStrike" cap="none">
                <a:solidFill>
                  <a:schemeClr val="lt1"/>
                </a:solidFill>
                <a:latin typeface="Arial"/>
                <a:ea typeface="Arial"/>
                <a:cs typeface="Arial"/>
                <a:sym typeface="Arial"/>
              </a:rPr>
              <a:t>DataFrame</a:t>
            </a:r>
            <a:endParaRPr sz="1600" b="0" u="none" strike="noStrike" cap="none">
              <a:solidFill>
                <a:schemeClr val="lt1"/>
              </a:solidFill>
              <a:latin typeface="Arial"/>
              <a:ea typeface="Arial"/>
              <a:cs typeface="Arial"/>
              <a:sym typeface="Arial"/>
            </a:endParaRPr>
          </a:p>
          <a:p>
            <a:pPr marL="457200" lvl="0" indent="-342900" algn="l" rtl="0">
              <a:lnSpc>
                <a:spcPct val="100000"/>
              </a:lnSpc>
              <a:spcBef>
                <a:spcPts val="0"/>
              </a:spcBef>
              <a:spcAft>
                <a:spcPts val="0"/>
              </a:spcAft>
              <a:buClr>
                <a:schemeClr val="lt1"/>
              </a:buClr>
              <a:buSzPts val="1800"/>
              <a:buChar char="●"/>
            </a:pPr>
            <a:r>
              <a:rPr lang="id" sz="1600" b="1">
                <a:solidFill>
                  <a:schemeClr val="lt1"/>
                </a:solidFill>
                <a:latin typeface="Arial"/>
                <a:ea typeface="Arial"/>
                <a:cs typeface="Arial"/>
                <a:sym typeface="Arial"/>
              </a:rPr>
              <a:t>Series </a:t>
            </a:r>
            <a:r>
              <a:rPr lang="id" sz="1600">
                <a:solidFill>
                  <a:schemeClr val="lt1"/>
                </a:solidFill>
                <a:latin typeface="Arial"/>
                <a:ea typeface="Arial"/>
                <a:cs typeface="Arial"/>
                <a:sym typeface="Arial"/>
              </a:rPr>
              <a:t>🡪 Data berbentuk 1 dimensi</a:t>
            </a:r>
            <a:endParaRPr sz="1600">
              <a:solidFill>
                <a:schemeClr val="lt1"/>
              </a:solidFill>
              <a:latin typeface="Arial"/>
              <a:ea typeface="Arial"/>
              <a:cs typeface="Arial"/>
              <a:sym typeface="Arial"/>
            </a:endParaRPr>
          </a:p>
          <a:p>
            <a:pPr marL="114300" lvl="0" indent="0" algn="l" rtl="0">
              <a:lnSpc>
                <a:spcPct val="100000"/>
              </a:lnSpc>
              <a:spcBef>
                <a:spcPts val="0"/>
              </a:spcBef>
              <a:spcAft>
                <a:spcPts val="0"/>
              </a:spcAft>
              <a:buClr>
                <a:schemeClr val="dk1"/>
              </a:buClr>
              <a:buSzPts val="1800"/>
              <a:buNone/>
            </a:pPr>
            <a:endParaRPr sz="1600">
              <a:solidFill>
                <a:srgbClr val="0F3570"/>
              </a:solidFill>
              <a:latin typeface="Overlock"/>
              <a:ea typeface="Overlock"/>
              <a:cs typeface="Overlock"/>
              <a:sym typeface="Overlock"/>
            </a:endParaRPr>
          </a:p>
          <a:p>
            <a:pPr marL="596900" lvl="1" indent="0" algn="l" rtl="0">
              <a:lnSpc>
                <a:spcPct val="115000"/>
              </a:lnSpc>
              <a:spcBef>
                <a:spcPts val="0"/>
              </a:spcBef>
              <a:spcAft>
                <a:spcPts val="0"/>
              </a:spcAft>
              <a:buClr>
                <a:schemeClr val="dk1"/>
              </a:buClr>
              <a:buSzPts val="1400"/>
              <a:buNone/>
            </a:pPr>
            <a:r>
              <a:rPr lang="id" sz="1200">
                <a:latin typeface="Courier New"/>
                <a:ea typeface="Courier New"/>
                <a:cs typeface="Courier New"/>
                <a:sym typeface="Courier New"/>
              </a:rPr>
              <a:t>In [13]: np.array([1, 2, 3, 4, 5])</a:t>
            </a:r>
            <a:endParaRPr/>
          </a:p>
          <a:p>
            <a:pPr marL="596900" lvl="1" indent="0" algn="l" rtl="0">
              <a:lnSpc>
                <a:spcPct val="115000"/>
              </a:lnSpc>
              <a:spcBef>
                <a:spcPts val="0"/>
              </a:spcBef>
              <a:spcAft>
                <a:spcPts val="0"/>
              </a:spcAft>
              <a:buClr>
                <a:schemeClr val="dk1"/>
              </a:buClr>
              <a:buSzPts val="1400"/>
              <a:buNone/>
            </a:pPr>
            <a:r>
              <a:rPr lang="id" sz="1200">
                <a:latin typeface="Courier New"/>
                <a:ea typeface="Courier New"/>
                <a:cs typeface="Courier New"/>
                <a:sym typeface="Courier New"/>
              </a:rPr>
              <a:t>Out[13]: array([1, 2, 3, 4, 5])</a:t>
            </a:r>
            <a:endParaRPr/>
          </a:p>
          <a:p>
            <a:pPr marL="596900" lvl="1" indent="0" algn="l" rtl="0">
              <a:lnSpc>
                <a:spcPct val="115000"/>
              </a:lnSpc>
              <a:spcBef>
                <a:spcPts val="0"/>
              </a:spcBef>
              <a:spcAft>
                <a:spcPts val="0"/>
              </a:spcAft>
              <a:buClr>
                <a:schemeClr val="dk1"/>
              </a:buClr>
              <a:buSzPts val="1400"/>
              <a:buNone/>
            </a:pPr>
            <a:endParaRPr sz="1600">
              <a:solidFill>
                <a:srgbClr val="0F3570"/>
              </a:solidFill>
              <a:latin typeface="Overlock"/>
              <a:ea typeface="Overlock"/>
              <a:cs typeface="Overlock"/>
              <a:sym typeface="Overlock"/>
            </a:endParaRPr>
          </a:p>
          <a:p>
            <a:pPr marL="457200" lvl="0" indent="-342900" algn="l" rtl="0">
              <a:lnSpc>
                <a:spcPct val="100000"/>
              </a:lnSpc>
              <a:spcBef>
                <a:spcPts val="0"/>
              </a:spcBef>
              <a:spcAft>
                <a:spcPts val="0"/>
              </a:spcAft>
              <a:buClr>
                <a:schemeClr val="lt1"/>
              </a:buClr>
              <a:buSzPts val="1800"/>
              <a:buChar char="●"/>
            </a:pPr>
            <a:r>
              <a:rPr lang="id" sz="1600" b="1">
                <a:solidFill>
                  <a:schemeClr val="lt1"/>
                </a:solidFill>
                <a:latin typeface="Arial"/>
                <a:ea typeface="Arial"/>
                <a:cs typeface="Arial"/>
                <a:sym typeface="Arial"/>
              </a:rPr>
              <a:t>DataFrame </a:t>
            </a:r>
            <a:r>
              <a:rPr lang="id" sz="1600">
                <a:solidFill>
                  <a:schemeClr val="lt1"/>
                </a:solidFill>
                <a:latin typeface="Arial"/>
                <a:ea typeface="Arial"/>
                <a:cs typeface="Arial"/>
                <a:sym typeface="Arial"/>
              </a:rPr>
              <a:t>🡪 Data berbentuk 2 dimensi atau lebih</a:t>
            </a:r>
            <a:endParaRPr sz="1600">
              <a:solidFill>
                <a:schemeClr val="lt1"/>
              </a:solidFill>
              <a:latin typeface="Arial"/>
              <a:ea typeface="Arial"/>
              <a:cs typeface="Arial"/>
              <a:sym typeface="Arial"/>
            </a:endParaRPr>
          </a:p>
          <a:p>
            <a:pPr marL="114300" lvl="0" indent="0" algn="l" rtl="0">
              <a:lnSpc>
                <a:spcPct val="100000"/>
              </a:lnSpc>
              <a:spcBef>
                <a:spcPts val="0"/>
              </a:spcBef>
              <a:spcAft>
                <a:spcPts val="0"/>
              </a:spcAft>
              <a:buClr>
                <a:schemeClr val="dk1"/>
              </a:buClr>
              <a:buSzPts val="1800"/>
              <a:buNone/>
            </a:pPr>
            <a:endParaRPr sz="1600">
              <a:solidFill>
                <a:srgbClr val="0F3570"/>
              </a:solidFill>
              <a:latin typeface="Overlock"/>
              <a:ea typeface="Overlock"/>
              <a:cs typeface="Overlock"/>
              <a:sym typeface="Overlock"/>
            </a:endParaRPr>
          </a:p>
          <a:p>
            <a:pPr marL="596900" lvl="1" indent="0" algn="l" rtl="0">
              <a:lnSpc>
                <a:spcPct val="115000"/>
              </a:lnSpc>
              <a:spcBef>
                <a:spcPts val="0"/>
              </a:spcBef>
              <a:spcAft>
                <a:spcPts val="0"/>
              </a:spcAft>
              <a:buClr>
                <a:schemeClr val="dk1"/>
              </a:buClr>
              <a:buSzPts val="1400"/>
              <a:buNone/>
            </a:pPr>
            <a:r>
              <a:rPr lang="id" sz="1200">
                <a:latin typeface="Courier New"/>
                <a:ea typeface="Courier New"/>
                <a:cs typeface="Courier New"/>
                <a:sym typeface="Courier New"/>
              </a:rPr>
              <a:t>In [14]: np.array([[1, 2], [3, 4]])</a:t>
            </a:r>
            <a:endParaRPr/>
          </a:p>
          <a:p>
            <a:pPr marL="596900" lvl="1" indent="0" algn="l" rtl="0">
              <a:lnSpc>
                <a:spcPct val="115000"/>
              </a:lnSpc>
              <a:spcBef>
                <a:spcPts val="0"/>
              </a:spcBef>
              <a:spcAft>
                <a:spcPts val="0"/>
              </a:spcAft>
              <a:buClr>
                <a:schemeClr val="dk1"/>
              </a:buClr>
              <a:buSzPts val="1400"/>
              <a:buNone/>
            </a:pPr>
            <a:r>
              <a:rPr lang="id" sz="1200">
                <a:latin typeface="Courier New"/>
                <a:ea typeface="Courier New"/>
                <a:cs typeface="Courier New"/>
                <a:sym typeface="Courier New"/>
              </a:rPr>
              <a:t>Out[14]: array([[1, 2],</a:t>
            </a:r>
            <a:endParaRPr/>
          </a:p>
          <a:p>
            <a:pPr marL="596900" lvl="1" indent="0" algn="l" rtl="0">
              <a:lnSpc>
                <a:spcPct val="115000"/>
              </a:lnSpc>
              <a:spcBef>
                <a:spcPts val="0"/>
              </a:spcBef>
              <a:spcAft>
                <a:spcPts val="0"/>
              </a:spcAft>
              <a:buClr>
                <a:schemeClr val="dk1"/>
              </a:buClr>
              <a:buSzPts val="1400"/>
              <a:buNone/>
            </a:pPr>
            <a:r>
              <a:rPr lang="id" sz="1200">
                <a:latin typeface="Courier New"/>
                <a:ea typeface="Courier New"/>
                <a:cs typeface="Courier New"/>
                <a:sym typeface="Courier New"/>
              </a:rPr>
              <a:t>       	   [3, 4]])</a:t>
            </a:r>
            <a:endParaRPr sz="1600"/>
          </a:p>
        </p:txBody>
      </p:sp>
      <p:sp>
        <p:nvSpPr>
          <p:cNvPr id="614" name="Google Shape;614;p71"/>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37</a:t>
            </a:fld>
            <a:endParaRPr/>
          </a:p>
        </p:txBody>
      </p:sp>
      <p:pic>
        <p:nvPicPr>
          <p:cNvPr id="615" name="Google Shape;615;p71" descr="Logo, company name&#10;&#10;Description automatically generated"/>
          <p:cNvPicPr preferRelativeResize="0"/>
          <p:nvPr/>
        </p:nvPicPr>
        <p:blipFill rotWithShape="1">
          <a:blip r:embed="rId3">
            <a:alphaModFix/>
          </a:blip>
          <a:srcRect/>
          <a:stretch/>
        </p:blipFill>
        <p:spPr>
          <a:xfrm>
            <a:off x="4094045" y="268299"/>
            <a:ext cx="2291508" cy="926151"/>
          </a:xfrm>
          <a:prstGeom prst="rect">
            <a:avLst/>
          </a:prstGeom>
          <a:noFill/>
          <a:ln>
            <a:noFill/>
          </a:ln>
        </p:spPr>
      </p:pic>
      <p:graphicFrame>
        <p:nvGraphicFramePr>
          <p:cNvPr id="616" name="Google Shape;616;p71"/>
          <p:cNvGraphicFramePr/>
          <p:nvPr/>
        </p:nvGraphicFramePr>
        <p:xfrm>
          <a:off x="5323704" y="2403121"/>
          <a:ext cx="3508600" cy="1416780"/>
        </p:xfrm>
        <a:graphic>
          <a:graphicData uri="http://schemas.openxmlformats.org/drawingml/2006/table">
            <a:tbl>
              <a:tblPr firstRow="1" bandRow="1">
                <a:noFill/>
                <a:tableStyleId>{16C6DA89-AE4E-4B15-BFF7-68DC20D29FB2}</a:tableStyleId>
              </a:tblPr>
              <a:tblGrid>
                <a:gridCol w="379275">
                  <a:extLst>
                    <a:ext uri="{9D8B030D-6E8A-4147-A177-3AD203B41FA5}">
                      <a16:colId xmlns:a16="http://schemas.microsoft.com/office/drawing/2014/main" val="20000"/>
                    </a:ext>
                  </a:extLst>
                </a:gridCol>
                <a:gridCol w="849500">
                  <a:extLst>
                    <a:ext uri="{9D8B030D-6E8A-4147-A177-3AD203B41FA5}">
                      <a16:colId xmlns:a16="http://schemas.microsoft.com/office/drawing/2014/main" val="20001"/>
                    </a:ext>
                  </a:extLst>
                </a:gridCol>
                <a:gridCol w="790550">
                  <a:extLst>
                    <a:ext uri="{9D8B030D-6E8A-4147-A177-3AD203B41FA5}">
                      <a16:colId xmlns:a16="http://schemas.microsoft.com/office/drawing/2014/main" val="20002"/>
                    </a:ext>
                  </a:extLst>
                </a:gridCol>
                <a:gridCol w="662300">
                  <a:extLst>
                    <a:ext uri="{9D8B030D-6E8A-4147-A177-3AD203B41FA5}">
                      <a16:colId xmlns:a16="http://schemas.microsoft.com/office/drawing/2014/main" val="20003"/>
                    </a:ext>
                  </a:extLst>
                </a:gridCol>
                <a:gridCol w="826975">
                  <a:extLst>
                    <a:ext uri="{9D8B030D-6E8A-4147-A177-3AD203B41FA5}">
                      <a16:colId xmlns:a16="http://schemas.microsoft.com/office/drawing/2014/main" val="20004"/>
                    </a:ext>
                  </a:extLst>
                </a:gridCol>
              </a:tblGrid>
              <a:tr h="234000">
                <a:tc>
                  <a:txBody>
                    <a:bodyPr/>
                    <a:lstStyle/>
                    <a:p>
                      <a:pPr marL="0" marR="0" lvl="0" indent="0" algn="l" rtl="0">
                        <a:lnSpc>
                          <a:spcPct val="100000"/>
                        </a:lnSpc>
                        <a:spcBef>
                          <a:spcPts val="0"/>
                        </a:spcBef>
                        <a:spcAft>
                          <a:spcPts val="0"/>
                        </a:spcAft>
                        <a:buClr>
                          <a:schemeClr val="dk1"/>
                        </a:buClr>
                        <a:buSzPts val="1200"/>
                        <a:buFont typeface="Corbel"/>
                        <a:buNone/>
                      </a:pPr>
                      <a:endParaRPr sz="1200" u="none" strike="noStrike" cap="none">
                        <a:latin typeface="Overlock"/>
                        <a:ea typeface="Overlock"/>
                        <a:cs typeface="Overlock"/>
                        <a:sym typeface="Overlock"/>
                      </a:endParaRPr>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Negara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Populasi</a:t>
                      </a:r>
                      <a:endParaRPr sz="1200" u="none" strike="noStrike" cap="none">
                        <a:latin typeface="Overlock"/>
                        <a:ea typeface="Overlock"/>
                        <a:cs typeface="Overlock"/>
                        <a:sym typeface="Overlock"/>
                      </a:endParaRPr>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Area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Ibukota</a:t>
                      </a:r>
                      <a:endParaRPr sz="1200" u="none" strike="noStrike" cap="none">
                        <a:latin typeface="Overlock"/>
                        <a:ea typeface="Overlock"/>
                        <a:cs typeface="Overlock"/>
                        <a:sym typeface="Overlock"/>
                      </a:endParaRPr>
                    </a:p>
                  </a:txBody>
                  <a:tcPr marL="53275" marR="53275" marT="26625" marB="26625"/>
                </a:tc>
                <a:extLst>
                  <a:ext uri="{0D108BD9-81ED-4DB2-BD59-A6C34878D82A}">
                    <a16:rowId xmlns:a16="http://schemas.microsoft.com/office/drawing/2014/main" val="10000"/>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IN</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Indonesia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250</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123456</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Jakarta</a:t>
                      </a:r>
                      <a:endParaRPr sz="1350" u="none" strike="noStrike" cap="none"/>
                    </a:p>
                  </a:txBody>
                  <a:tcPr marL="53275" marR="53275" marT="26625" marB="26625"/>
                </a:tc>
                <a:extLst>
                  <a:ext uri="{0D108BD9-81ED-4DB2-BD59-A6C34878D82A}">
                    <a16:rowId xmlns:a16="http://schemas.microsoft.com/office/drawing/2014/main" val="10001"/>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MA</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Malaysia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25</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3456</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KL</a:t>
                      </a:r>
                      <a:endParaRPr sz="1350" u="none" strike="noStrike" cap="none"/>
                    </a:p>
                  </a:txBody>
                  <a:tcPr marL="53275" marR="53275" marT="26625" marB="26625"/>
                </a:tc>
                <a:extLst>
                  <a:ext uri="{0D108BD9-81ED-4DB2-BD59-A6C34878D82A}">
                    <a16:rowId xmlns:a16="http://schemas.microsoft.com/office/drawing/2014/main" val="10002"/>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SI</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Singapura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15</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456</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Singapura</a:t>
                      </a:r>
                      <a:endParaRPr sz="1350" u="none" strike="noStrike" cap="none"/>
                    </a:p>
                  </a:txBody>
                  <a:tcPr marL="53275" marR="53275" marT="26625" marB="26625"/>
                </a:tc>
                <a:extLst>
                  <a:ext uri="{0D108BD9-81ED-4DB2-BD59-A6C34878D82A}">
                    <a16:rowId xmlns:a16="http://schemas.microsoft.com/office/drawing/2014/main" val="10003"/>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JP</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Jepang</a:t>
                      </a:r>
                      <a:endParaRPr sz="1200" u="none" strike="noStrike" cap="none">
                        <a:latin typeface="Overlock"/>
                        <a:ea typeface="Overlock"/>
                        <a:cs typeface="Overlock"/>
                        <a:sym typeface="Overlock"/>
                      </a:endParaRPr>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60</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5678</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Tokyo</a:t>
                      </a:r>
                      <a:endParaRPr sz="1350" u="none" strike="noStrike" cap="none"/>
                    </a:p>
                  </a:txBody>
                  <a:tcPr marL="53275" marR="53275" marT="26625" marB="26625"/>
                </a:tc>
                <a:extLst>
                  <a:ext uri="{0D108BD9-81ED-4DB2-BD59-A6C34878D82A}">
                    <a16:rowId xmlns:a16="http://schemas.microsoft.com/office/drawing/2014/main" val="10004"/>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TH</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Thailand</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45</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678</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Bangkok</a:t>
                      </a:r>
                      <a:endParaRPr sz="1350" u="none" strike="noStrike" cap="none"/>
                    </a:p>
                  </a:txBody>
                  <a:tcPr marL="53275" marR="53275" marT="26625" marB="26625"/>
                </a:tc>
                <a:extLst>
                  <a:ext uri="{0D108BD9-81ED-4DB2-BD59-A6C34878D82A}">
                    <a16:rowId xmlns:a16="http://schemas.microsoft.com/office/drawing/2014/main" val="10005"/>
                  </a:ext>
                </a:extLst>
              </a:tr>
            </a:tbl>
          </a:graphicData>
        </a:graphic>
      </p:graphicFrame>
      <p:sp>
        <p:nvSpPr>
          <p:cNvPr id="617" name="Google Shape;617;p71"/>
          <p:cNvSpPr/>
          <p:nvPr/>
        </p:nvSpPr>
        <p:spPr>
          <a:xfrm rot="-5400000">
            <a:off x="7170961" y="676303"/>
            <a:ext cx="144000" cy="3096000"/>
          </a:xfrm>
          <a:prstGeom prst="rightBrace">
            <a:avLst>
              <a:gd name="adj1" fmla="val 8333"/>
              <a:gd name="adj2" fmla="val 50000"/>
            </a:avLst>
          </a:prstGeom>
          <a:no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18" name="Google Shape;618;p71"/>
          <p:cNvSpPr/>
          <p:nvPr/>
        </p:nvSpPr>
        <p:spPr>
          <a:xfrm>
            <a:off x="5071989" y="2622015"/>
            <a:ext cx="167810" cy="1198018"/>
          </a:xfrm>
          <a:prstGeom prst="leftBrace">
            <a:avLst>
              <a:gd name="adj1" fmla="val 8333"/>
              <a:gd name="adj2" fmla="val 50000"/>
            </a:avLst>
          </a:prstGeom>
          <a:no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19" name="Google Shape;619;p71"/>
          <p:cNvSpPr txBox="1"/>
          <p:nvPr/>
        </p:nvSpPr>
        <p:spPr>
          <a:xfrm>
            <a:off x="5994848" y="1844500"/>
            <a:ext cx="2339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Overlock"/>
                <a:ea typeface="Overlock"/>
                <a:cs typeface="Overlock"/>
                <a:sym typeface="Overlock"/>
              </a:rPr>
              <a:t>Kolom: </a:t>
            </a:r>
            <a:r>
              <a:rPr lang="id" sz="1400" b="1" i="0" u="none" strike="noStrike" cap="none">
                <a:solidFill>
                  <a:srgbClr val="000000"/>
                </a:solidFill>
                <a:latin typeface="Overlock"/>
                <a:ea typeface="Overlock"/>
                <a:cs typeface="Overlock"/>
                <a:sym typeface="Overlock"/>
              </a:rPr>
              <a:t>Fitur</a:t>
            </a:r>
            <a:r>
              <a:rPr lang="id" sz="1400" b="0" i="0" u="none" strike="noStrike" cap="none">
                <a:solidFill>
                  <a:srgbClr val="000000"/>
                </a:solidFill>
                <a:latin typeface="Overlock"/>
                <a:ea typeface="Overlock"/>
                <a:cs typeface="Overlock"/>
                <a:sym typeface="Overlock"/>
              </a:rPr>
              <a:t> / atribut/variab</a:t>
            </a:r>
            <a:r>
              <a:rPr lang="id">
                <a:latin typeface="Overlock"/>
                <a:ea typeface="Overlock"/>
                <a:cs typeface="Overlock"/>
                <a:sym typeface="Overlock"/>
              </a:rPr>
              <a:t>el</a:t>
            </a:r>
            <a:endParaRPr sz="1400" b="0" i="0" u="none" strike="noStrike" cap="none">
              <a:solidFill>
                <a:srgbClr val="000000"/>
              </a:solidFill>
              <a:latin typeface="Overlock"/>
              <a:ea typeface="Overlock"/>
              <a:cs typeface="Overlock"/>
              <a:sym typeface="Overlock"/>
            </a:endParaRPr>
          </a:p>
        </p:txBody>
      </p:sp>
      <p:sp>
        <p:nvSpPr>
          <p:cNvPr id="620" name="Google Shape;620;p71"/>
          <p:cNvSpPr txBox="1"/>
          <p:nvPr/>
        </p:nvSpPr>
        <p:spPr>
          <a:xfrm rot="-5400000">
            <a:off x="4371475" y="3033345"/>
            <a:ext cx="1130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latin typeface="Overlock"/>
                <a:ea typeface="Overlock"/>
                <a:cs typeface="Overlock"/>
                <a:sym typeface="Overlock"/>
              </a:rPr>
              <a:t>Baris: sampel</a:t>
            </a:r>
            <a:endParaRPr sz="1400" b="0" i="0" u="none" strike="noStrike" cap="none">
              <a:solidFill>
                <a:srgbClr val="000000"/>
              </a:solidFill>
              <a:latin typeface="Overlock"/>
              <a:ea typeface="Overlock"/>
              <a:cs typeface="Overlock"/>
              <a:sym typeface="Overlock"/>
            </a:endParaRPr>
          </a:p>
        </p:txBody>
      </p:sp>
      <p:cxnSp>
        <p:nvCxnSpPr>
          <p:cNvPr id="621" name="Google Shape;621;p71"/>
          <p:cNvCxnSpPr/>
          <p:nvPr/>
        </p:nvCxnSpPr>
        <p:spPr>
          <a:xfrm>
            <a:off x="505125" y="1122500"/>
            <a:ext cx="59286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2"/>
          <p:cNvSpPr/>
          <p:nvPr/>
        </p:nvSpPr>
        <p:spPr>
          <a:xfrm>
            <a:off x="4565100" y="1273425"/>
            <a:ext cx="3702600" cy="6987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2"/>
          <p:cNvSpPr txBox="1">
            <a:spLocks noGrp="1"/>
          </p:cNvSpPr>
          <p:nvPr>
            <p:ph type="body" idx="1"/>
          </p:nvPr>
        </p:nvSpPr>
        <p:spPr>
          <a:xfrm>
            <a:off x="311700" y="1152475"/>
            <a:ext cx="4260300" cy="3678658"/>
          </a:xfrm>
          <a:prstGeom prst="rect">
            <a:avLst/>
          </a:prstGeom>
          <a:noFill/>
          <a:ln>
            <a:noFill/>
          </a:ln>
        </p:spPr>
        <p:txBody>
          <a:bodyPr spcFirstLastPara="1" wrap="square" lIns="91425" tIns="45700" rIns="91425" bIns="45700" anchor="t" anchorCtr="0">
            <a:normAutofit lnSpcReduction="10000"/>
          </a:bodyPr>
          <a:lstStyle/>
          <a:p>
            <a:pPr marL="457200" lvl="0" indent="-317500" algn="l" rtl="0">
              <a:lnSpc>
                <a:spcPct val="115000"/>
              </a:lnSpc>
              <a:spcBef>
                <a:spcPts val="0"/>
              </a:spcBef>
              <a:spcAft>
                <a:spcPts val="0"/>
              </a:spcAft>
              <a:buClr>
                <a:schemeClr val="lt1"/>
              </a:buClr>
              <a:buSzPts val="1400"/>
              <a:buChar char="●"/>
            </a:pPr>
            <a:r>
              <a:rPr lang="id" sz="1400" b="0" i="0" u="none" strike="noStrike" cap="none">
                <a:solidFill>
                  <a:schemeClr val="lt1"/>
                </a:solidFill>
                <a:latin typeface="Arial"/>
                <a:ea typeface="Arial"/>
                <a:cs typeface="Arial"/>
                <a:sym typeface="Arial"/>
              </a:rPr>
              <a:t>Pandas dapat mengimpor data dari berbagai format: </a:t>
            </a:r>
            <a:r>
              <a:rPr lang="id" sz="1400" b="0" i="1" u="none" strike="noStrike" cap="none">
                <a:solidFill>
                  <a:schemeClr val="lt1"/>
                </a:solidFill>
                <a:latin typeface="Arial"/>
                <a:ea typeface="Arial"/>
                <a:cs typeface="Arial"/>
                <a:sym typeface="Arial"/>
              </a:rPr>
              <a:t>comma-separated value </a:t>
            </a:r>
            <a:r>
              <a:rPr lang="id" sz="1400" b="0" i="0" u="none" strike="noStrike" cap="none">
                <a:solidFill>
                  <a:schemeClr val="lt1"/>
                </a:solidFill>
                <a:latin typeface="Arial"/>
                <a:ea typeface="Arial"/>
                <a:cs typeface="Arial"/>
                <a:sym typeface="Arial"/>
              </a:rPr>
              <a:t>(CSV), file teks, Microsoft Excel, database SQL, dan format HDF5</a:t>
            </a:r>
            <a:endParaRPr sz="1400"/>
          </a:p>
          <a:p>
            <a:pPr marL="457200" lvl="0" indent="-317500" algn="l" rtl="0">
              <a:lnSpc>
                <a:spcPct val="115000"/>
              </a:lnSpc>
              <a:spcBef>
                <a:spcPts val="0"/>
              </a:spcBef>
              <a:spcAft>
                <a:spcPts val="0"/>
              </a:spcAft>
              <a:buClr>
                <a:schemeClr val="lt1"/>
              </a:buClr>
              <a:buSzPts val="1400"/>
              <a:buChar char="●"/>
            </a:pPr>
            <a:r>
              <a:rPr lang="id" sz="1400" b="0" i="0" u="none" strike="noStrike" cap="none">
                <a:solidFill>
                  <a:schemeClr val="lt1"/>
                </a:solidFill>
                <a:latin typeface="Arial"/>
                <a:ea typeface="Arial"/>
                <a:cs typeface="Arial"/>
                <a:sym typeface="Arial"/>
              </a:rPr>
              <a:t>Unduh dataset: </a:t>
            </a:r>
            <a:r>
              <a:rPr lang="id" sz="14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http://bit.ly/TabDataset</a:t>
            </a:r>
            <a:r>
              <a:rPr lang="id" sz="1400" b="0" i="0" u="none" strike="noStrike" cap="none">
                <a:solidFill>
                  <a:schemeClr val="lt1"/>
                </a:solidFill>
                <a:latin typeface="Arial"/>
                <a:ea typeface="Arial"/>
                <a:cs typeface="Arial"/>
                <a:sym typeface="Arial"/>
              </a:rPr>
              <a:t> </a:t>
            </a:r>
            <a:endParaRPr sz="1400"/>
          </a:p>
          <a:p>
            <a:pPr marL="457200" lvl="0" indent="-317500" algn="l" rtl="0">
              <a:lnSpc>
                <a:spcPct val="115000"/>
              </a:lnSpc>
              <a:spcBef>
                <a:spcPts val="0"/>
              </a:spcBef>
              <a:spcAft>
                <a:spcPts val="0"/>
              </a:spcAft>
              <a:buClr>
                <a:schemeClr val="lt1"/>
              </a:buClr>
              <a:buSzPts val="1400"/>
              <a:buChar char="●"/>
            </a:pPr>
            <a:r>
              <a:rPr lang="id" sz="1400" b="0" i="0" u="none" strike="noStrike" cap="none">
                <a:solidFill>
                  <a:schemeClr val="lt1"/>
                </a:solidFill>
                <a:latin typeface="Arial"/>
                <a:ea typeface="Arial"/>
                <a:cs typeface="Arial"/>
                <a:sym typeface="Arial"/>
              </a:rPr>
              <a:t>CSV </a:t>
            </a:r>
            <a:r>
              <a:rPr lang="id" sz="1400" b="0" i="1" u="none" strike="noStrike" cap="none">
                <a:solidFill>
                  <a:schemeClr val="lt1"/>
                </a:solidFill>
                <a:latin typeface="Arial"/>
                <a:ea typeface="Arial"/>
                <a:cs typeface="Arial"/>
                <a:sym typeface="Arial"/>
              </a:rPr>
              <a:t>file </a:t>
            </a:r>
            <a:r>
              <a:rPr lang="id" sz="1400" b="0" u="none" strike="noStrike" cap="none">
                <a:solidFill>
                  <a:schemeClr val="lt1"/>
                </a:solidFill>
                <a:latin typeface="Arial"/>
                <a:ea typeface="Arial"/>
                <a:cs typeface="Arial"/>
                <a:sym typeface="Arial"/>
              </a:rPr>
              <a:t>🡪 DataFrame</a:t>
            </a:r>
            <a:endParaRPr sz="1400" b="0" i="0" u="none" strike="noStrike" cap="none">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lt1"/>
              </a:buClr>
              <a:buSzPts val="1800"/>
              <a:buNone/>
            </a:pPr>
            <a:r>
              <a:rPr lang="id" sz="14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import pandas as pd</a:t>
            </a:r>
            <a:endParaRPr sz="1400" i="0" u="none" strike="noStrike" cap="none">
              <a:solidFill>
                <a:schemeClr val="lt1"/>
              </a:solidFill>
              <a:highlight>
                <a:schemeClr val="accent1"/>
              </a:highlight>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ts val="1800"/>
              <a:buNone/>
            </a:pPr>
            <a:endParaRPr sz="1400">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dk1"/>
              </a:buClr>
              <a:buSzPts val="1800"/>
              <a:buNone/>
            </a:pPr>
            <a:endParaRPr sz="1400">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lt1"/>
              </a:buClr>
              <a:buSzPts val="1800"/>
              <a:buNone/>
            </a:pPr>
            <a:r>
              <a:rPr lang="id" sz="1400" b="0" i="0" u="none" strike="noStrike" cap="none">
                <a:solidFill>
                  <a:schemeClr val="lt1"/>
                </a:solidFill>
                <a:latin typeface="Arial"/>
                <a:ea typeface="Arial"/>
                <a:cs typeface="Arial"/>
                <a:sym typeface="Arial"/>
              </a:rPr>
              <a:t>	Negara,Populasi,Area,Ibukota</a:t>
            </a:r>
            <a:endParaRPr sz="1400" b="0" i="0" u="none" strike="noStrike" cap="none">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lt1"/>
              </a:buClr>
              <a:buSzPts val="1800"/>
              <a:buNone/>
            </a:pPr>
            <a:r>
              <a:rPr lang="id" sz="1400" b="0" i="0" u="none" strike="noStrike" cap="none">
                <a:solidFill>
                  <a:schemeClr val="lt1"/>
                </a:solidFill>
                <a:latin typeface="Arial"/>
                <a:ea typeface="Arial"/>
                <a:cs typeface="Arial"/>
                <a:sym typeface="Arial"/>
              </a:rPr>
              <a:t>	IN,Indonesia,250,123456,Jakarta</a:t>
            </a:r>
            <a:endParaRPr sz="1400"/>
          </a:p>
          <a:p>
            <a:pPr marL="114300" lvl="0" indent="0" algn="l" rtl="0">
              <a:lnSpc>
                <a:spcPct val="115000"/>
              </a:lnSpc>
              <a:spcBef>
                <a:spcPts val="0"/>
              </a:spcBef>
              <a:spcAft>
                <a:spcPts val="0"/>
              </a:spcAft>
              <a:buClr>
                <a:schemeClr val="lt1"/>
              </a:buClr>
              <a:buSzPts val="1800"/>
              <a:buNone/>
            </a:pPr>
            <a:r>
              <a:rPr lang="id" sz="1400" b="0" i="0" u="none" strike="noStrike" cap="none">
                <a:solidFill>
                  <a:schemeClr val="lt1"/>
                </a:solidFill>
                <a:latin typeface="Arial"/>
                <a:ea typeface="Arial"/>
                <a:cs typeface="Arial"/>
                <a:sym typeface="Arial"/>
              </a:rPr>
              <a:t>	MA,Malaysia,25,3456,KL</a:t>
            </a:r>
            <a:endParaRPr sz="1400"/>
          </a:p>
          <a:p>
            <a:pPr marL="114300" lvl="0" indent="0" algn="l" rtl="0">
              <a:lnSpc>
                <a:spcPct val="115000"/>
              </a:lnSpc>
              <a:spcBef>
                <a:spcPts val="0"/>
              </a:spcBef>
              <a:spcAft>
                <a:spcPts val="0"/>
              </a:spcAft>
              <a:buClr>
                <a:schemeClr val="lt1"/>
              </a:buClr>
              <a:buSzPts val="1800"/>
              <a:buNone/>
            </a:pPr>
            <a:r>
              <a:rPr lang="id" sz="1400" b="0" i="0" u="none" strike="noStrike" cap="none">
                <a:solidFill>
                  <a:schemeClr val="lt1"/>
                </a:solidFill>
                <a:latin typeface="Arial"/>
                <a:ea typeface="Arial"/>
                <a:cs typeface="Arial"/>
                <a:sym typeface="Arial"/>
              </a:rPr>
              <a:t>	SI,Singapura,15,456,Singapura</a:t>
            </a:r>
            <a:endParaRPr sz="1400"/>
          </a:p>
          <a:p>
            <a:pPr marL="114300" lvl="0" indent="0" algn="l" rtl="0">
              <a:lnSpc>
                <a:spcPct val="115000"/>
              </a:lnSpc>
              <a:spcBef>
                <a:spcPts val="0"/>
              </a:spcBef>
              <a:spcAft>
                <a:spcPts val="0"/>
              </a:spcAft>
              <a:buClr>
                <a:schemeClr val="lt1"/>
              </a:buClr>
              <a:buSzPts val="1800"/>
              <a:buNone/>
            </a:pPr>
            <a:r>
              <a:rPr lang="id" sz="1400" b="0" i="0" u="none" strike="noStrike" cap="none">
                <a:solidFill>
                  <a:schemeClr val="lt1"/>
                </a:solidFill>
                <a:latin typeface="Arial"/>
                <a:ea typeface="Arial"/>
                <a:cs typeface="Arial"/>
                <a:sym typeface="Arial"/>
              </a:rPr>
              <a:t>	JP,Jepang,60,5678,Tokyo</a:t>
            </a:r>
            <a:endParaRPr sz="1400"/>
          </a:p>
          <a:p>
            <a:pPr marL="114300" lvl="0" indent="0" algn="l" rtl="0">
              <a:lnSpc>
                <a:spcPct val="115000"/>
              </a:lnSpc>
              <a:spcBef>
                <a:spcPts val="0"/>
              </a:spcBef>
              <a:spcAft>
                <a:spcPts val="0"/>
              </a:spcAft>
              <a:buClr>
                <a:schemeClr val="lt1"/>
              </a:buClr>
              <a:buSzPts val="1800"/>
              <a:buNone/>
            </a:pPr>
            <a:r>
              <a:rPr lang="id" sz="1400" b="0" i="0" u="none" strike="noStrike" cap="none">
                <a:solidFill>
                  <a:schemeClr val="lt1"/>
                </a:solidFill>
                <a:latin typeface="Arial"/>
                <a:ea typeface="Arial"/>
                <a:cs typeface="Arial"/>
                <a:sym typeface="Arial"/>
              </a:rPr>
              <a:t>	TH,Thailand,45,678,Bangkok</a:t>
            </a:r>
            <a:endParaRPr sz="1400" b="0" i="0" u="none" strike="noStrike" cap="none">
              <a:solidFill>
                <a:schemeClr val="lt1"/>
              </a:solidFill>
              <a:latin typeface="Arial"/>
              <a:ea typeface="Arial"/>
              <a:cs typeface="Arial"/>
              <a:sym typeface="Arial"/>
            </a:endParaRPr>
          </a:p>
        </p:txBody>
      </p:sp>
      <p:sp>
        <p:nvSpPr>
          <p:cNvPr id="628" name="Google Shape;628;p72"/>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38</a:t>
            </a:fld>
            <a:endParaRPr/>
          </a:p>
        </p:txBody>
      </p:sp>
      <p:pic>
        <p:nvPicPr>
          <p:cNvPr id="629" name="Google Shape;629;p72" descr="Logo, company name&#10;&#10;Description automatically generated"/>
          <p:cNvPicPr preferRelativeResize="0"/>
          <p:nvPr/>
        </p:nvPicPr>
        <p:blipFill rotWithShape="1">
          <a:blip r:embed="rId4">
            <a:alphaModFix/>
          </a:blip>
          <a:srcRect/>
          <a:stretch/>
        </p:blipFill>
        <p:spPr>
          <a:xfrm>
            <a:off x="451692" y="312367"/>
            <a:ext cx="2291508" cy="926151"/>
          </a:xfrm>
          <a:prstGeom prst="rect">
            <a:avLst/>
          </a:prstGeom>
          <a:noFill/>
          <a:ln>
            <a:noFill/>
          </a:ln>
        </p:spPr>
      </p:pic>
      <p:graphicFrame>
        <p:nvGraphicFramePr>
          <p:cNvPr id="630" name="Google Shape;630;p72"/>
          <p:cNvGraphicFramePr/>
          <p:nvPr/>
        </p:nvGraphicFramePr>
        <p:xfrm>
          <a:off x="4773925" y="2066608"/>
          <a:ext cx="3508600" cy="1416780"/>
        </p:xfrm>
        <a:graphic>
          <a:graphicData uri="http://schemas.openxmlformats.org/drawingml/2006/table">
            <a:tbl>
              <a:tblPr firstRow="1" bandRow="1">
                <a:noFill/>
                <a:tableStyleId>{416EBCC6-7A11-466E-9DBD-6063854C0C3F}</a:tableStyleId>
              </a:tblPr>
              <a:tblGrid>
                <a:gridCol w="379275">
                  <a:extLst>
                    <a:ext uri="{9D8B030D-6E8A-4147-A177-3AD203B41FA5}">
                      <a16:colId xmlns:a16="http://schemas.microsoft.com/office/drawing/2014/main" val="20000"/>
                    </a:ext>
                  </a:extLst>
                </a:gridCol>
                <a:gridCol w="849500">
                  <a:extLst>
                    <a:ext uri="{9D8B030D-6E8A-4147-A177-3AD203B41FA5}">
                      <a16:colId xmlns:a16="http://schemas.microsoft.com/office/drawing/2014/main" val="20001"/>
                    </a:ext>
                  </a:extLst>
                </a:gridCol>
                <a:gridCol w="790550">
                  <a:extLst>
                    <a:ext uri="{9D8B030D-6E8A-4147-A177-3AD203B41FA5}">
                      <a16:colId xmlns:a16="http://schemas.microsoft.com/office/drawing/2014/main" val="20002"/>
                    </a:ext>
                  </a:extLst>
                </a:gridCol>
                <a:gridCol w="662300">
                  <a:extLst>
                    <a:ext uri="{9D8B030D-6E8A-4147-A177-3AD203B41FA5}">
                      <a16:colId xmlns:a16="http://schemas.microsoft.com/office/drawing/2014/main" val="20003"/>
                    </a:ext>
                  </a:extLst>
                </a:gridCol>
                <a:gridCol w="826975">
                  <a:extLst>
                    <a:ext uri="{9D8B030D-6E8A-4147-A177-3AD203B41FA5}">
                      <a16:colId xmlns:a16="http://schemas.microsoft.com/office/drawing/2014/main" val="20004"/>
                    </a:ext>
                  </a:extLst>
                </a:gridCol>
              </a:tblGrid>
              <a:tr h="234000">
                <a:tc>
                  <a:txBody>
                    <a:bodyPr/>
                    <a:lstStyle/>
                    <a:p>
                      <a:pPr marL="0" marR="0" lvl="0" indent="0" algn="l" rtl="0">
                        <a:lnSpc>
                          <a:spcPct val="100000"/>
                        </a:lnSpc>
                        <a:spcBef>
                          <a:spcPts val="0"/>
                        </a:spcBef>
                        <a:spcAft>
                          <a:spcPts val="0"/>
                        </a:spcAft>
                        <a:buClr>
                          <a:schemeClr val="dk1"/>
                        </a:buClr>
                        <a:buSzPts val="1200"/>
                        <a:buFont typeface="Corbel"/>
                        <a:buNone/>
                      </a:pPr>
                      <a:endParaRPr sz="1200" u="none" strike="noStrike" cap="none">
                        <a:latin typeface="Overlock"/>
                        <a:ea typeface="Overlock"/>
                        <a:cs typeface="Overlock"/>
                        <a:sym typeface="Overlock"/>
                      </a:endParaRPr>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Negara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Populasi</a:t>
                      </a:r>
                      <a:endParaRPr sz="1200" u="none" strike="noStrike" cap="none">
                        <a:latin typeface="Overlock"/>
                        <a:ea typeface="Overlock"/>
                        <a:cs typeface="Overlock"/>
                        <a:sym typeface="Overlock"/>
                      </a:endParaRPr>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Area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Ibukota</a:t>
                      </a:r>
                      <a:endParaRPr sz="1200" u="none" strike="noStrike" cap="none">
                        <a:latin typeface="Overlock"/>
                        <a:ea typeface="Overlock"/>
                        <a:cs typeface="Overlock"/>
                        <a:sym typeface="Overlock"/>
                      </a:endParaRPr>
                    </a:p>
                  </a:txBody>
                  <a:tcPr marL="53275" marR="53275" marT="26625" marB="26625"/>
                </a:tc>
                <a:extLst>
                  <a:ext uri="{0D108BD9-81ED-4DB2-BD59-A6C34878D82A}">
                    <a16:rowId xmlns:a16="http://schemas.microsoft.com/office/drawing/2014/main" val="10000"/>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IN</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Indonesia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250</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123456</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Jakarta</a:t>
                      </a:r>
                      <a:endParaRPr sz="1350" u="none" strike="noStrike" cap="none"/>
                    </a:p>
                  </a:txBody>
                  <a:tcPr marL="53275" marR="53275" marT="26625" marB="26625"/>
                </a:tc>
                <a:extLst>
                  <a:ext uri="{0D108BD9-81ED-4DB2-BD59-A6C34878D82A}">
                    <a16:rowId xmlns:a16="http://schemas.microsoft.com/office/drawing/2014/main" val="10001"/>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MA</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Malaysia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25</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3456</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KL</a:t>
                      </a:r>
                      <a:endParaRPr sz="1350" u="none" strike="noStrike" cap="none"/>
                    </a:p>
                  </a:txBody>
                  <a:tcPr marL="53275" marR="53275" marT="26625" marB="26625"/>
                </a:tc>
                <a:extLst>
                  <a:ext uri="{0D108BD9-81ED-4DB2-BD59-A6C34878D82A}">
                    <a16:rowId xmlns:a16="http://schemas.microsoft.com/office/drawing/2014/main" val="10002"/>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SI</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Singapura</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15</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456</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Singapura</a:t>
                      </a:r>
                      <a:endParaRPr sz="1350" u="none" strike="noStrike" cap="none"/>
                    </a:p>
                  </a:txBody>
                  <a:tcPr marL="53275" marR="53275" marT="26625" marB="26625"/>
                </a:tc>
                <a:extLst>
                  <a:ext uri="{0D108BD9-81ED-4DB2-BD59-A6C34878D82A}">
                    <a16:rowId xmlns:a16="http://schemas.microsoft.com/office/drawing/2014/main" val="10003"/>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JP</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Jepang</a:t>
                      </a:r>
                      <a:endParaRPr sz="1200" u="none" strike="noStrike" cap="none">
                        <a:latin typeface="Overlock"/>
                        <a:ea typeface="Overlock"/>
                        <a:cs typeface="Overlock"/>
                        <a:sym typeface="Overlock"/>
                      </a:endParaRPr>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60</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5678</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Tokyo</a:t>
                      </a:r>
                      <a:endParaRPr sz="1350" u="none" strike="noStrike" cap="none"/>
                    </a:p>
                  </a:txBody>
                  <a:tcPr marL="53275" marR="53275" marT="26625" marB="26625"/>
                </a:tc>
                <a:extLst>
                  <a:ext uri="{0D108BD9-81ED-4DB2-BD59-A6C34878D82A}">
                    <a16:rowId xmlns:a16="http://schemas.microsoft.com/office/drawing/2014/main" val="10004"/>
                  </a:ext>
                </a:extLst>
              </a:tr>
              <a:tr h="234000">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TH</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Thailand</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45</a:t>
                      </a:r>
                      <a:endParaRPr sz="1350" u="none" strike="noStrike" cap="none"/>
                    </a:p>
                  </a:txBody>
                  <a:tcPr marL="53275" marR="53275" marT="26625" marB="26625"/>
                </a:tc>
                <a:tc>
                  <a:txBody>
                    <a:bodyPr/>
                    <a:lstStyle/>
                    <a:p>
                      <a:pPr marL="0" marR="0" lvl="0" indent="0" algn="ctr"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678</a:t>
                      </a:r>
                      <a:endParaRPr sz="1350" u="none" strike="noStrike" cap="none"/>
                    </a:p>
                  </a:txBody>
                  <a:tcPr marL="53275" marR="53275" marT="26625" marB="26625"/>
                </a:tc>
                <a:tc>
                  <a:txBody>
                    <a:bodyPr/>
                    <a:lstStyle/>
                    <a:p>
                      <a:pPr marL="0" marR="0" lvl="0" indent="0" algn="l" rtl="0">
                        <a:lnSpc>
                          <a:spcPct val="100000"/>
                        </a:lnSpc>
                        <a:spcBef>
                          <a:spcPts val="0"/>
                        </a:spcBef>
                        <a:spcAft>
                          <a:spcPts val="0"/>
                        </a:spcAft>
                        <a:buClr>
                          <a:schemeClr val="dk1"/>
                        </a:buClr>
                        <a:buSzPts val="1200"/>
                        <a:buFont typeface="Overlock"/>
                        <a:buNone/>
                      </a:pPr>
                      <a:r>
                        <a:rPr lang="id" sz="1200" u="none" strike="noStrike" cap="none">
                          <a:latin typeface="Overlock"/>
                          <a:ea typeface="Overlock"/>
                          <a:cs typeface="Overlock"/>
                          <a:sym typeface="Overlock"/>
                        </a:rPr>
                        <a:t>Bangkok</a:t>
                      </a:r>
                      <a:endParaRPr sz="1350" u="none" strike="noStrike" cap="none"/>
                    </a:p>
                  </a:txBody>
                  <a:tcPr marL="53275" marR="53275" marT="26625" marB="26625"/>
                </a:tc>
                <a:extLst>
                  <a:ext uri="{0D108BD9-81ED-4DB2-BD59-A6C34878D82A}">
                    <a16:rowId xmlns:a16="http://schemas.microsoft.com/office/drawing/2014/main" val="10005"/>
                  </a:ext>
                </a:extLst>
              </a:tr>
            </a:tbl>
          </a:graphicData>
        </a:graphic>
      </p:graphicFrame>
      <p:sp>
        <p:nvSpPr>
          <p:cNvPr id="631" name="Google Shape;631;p72"/>
          <p:cNvSpPr txBox="1"/>
          <p:nvPr/>
        </p:nvSpPr>
        <p:spPr>
          <a:xfrm>
            <a:off x="4572000" y="1322023"/>
            <a:ext cx="4446656" cy="3246851"/>
          </a:xfrm>
          <a:prstGeom prst="rect">
            <a:avLst/>
          </a:prstGeom>
          <a:noFill/>
          <a:ln>
            <a:noFill/>
          </a:ln>
        </p:spPr>
        <p:txBody>
          <a:bodyPr spcFirstLastPara="1" wrap="square" lIns="91425" tIns="45700" rIns="91425" bIns="45700" anchor="t" anchorCtr="0">
            <a:normAutofit/>
          </a:bodyPr>
          <a:lstStyle/>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[1]: Tab = ...   # deklarasi tabel</a:t>
            </a: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[2]: Tab</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p:txBody>
      </p:sp>
      <p:sp>
        <p:nvSpPr>
          <p:cNvPr id="632" name="Google Shape;632;p72"/>
          <p:cNvSpPr/>
          <p:nvPr/>
        </p:nvSpPr>
        <p:spPr>
          <a:xfrm>
            <a:off x="848801" y="2867144"/>
            <a:ext cx="616800" cy="249300"/>
          </a:xfrm>
          <a:prstGeom prst="roundRect">
            <a:avLst>
              <a:gd name="adj" fmla="val 16667"/>
            </a:avLst>
          </a:prstGeom>
          <a:solidFill>
            <a:srgbClr val="ABE1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id" sz="1050" b="1" i="0" u="none" strike="noStrike" cap="none">
                <a:solidFill>
                  <a:schemeClr val="dk1"/>
                </a:solidFill>
                <a:latin typeface="Overlock"/>
                <a:ea typeface="Overlock"/>
                <a:cs typeface="Overlock"/>
                <a:sym typeface="Overlock"/>
              </a:rPr>
              <a:t>Tab.csv</a:t>
            </a:r>
            <a:endParaRPr sz="1400" b="1" i="0" u="none" strike="noStrike" cap="none">
              <a:solidFill>
                <a:schemeClr val="dk1"/>
              </a:solidFill>
              <a:latin typeface="Arial"/>
              <a:ea typeface="Arial"/>
              <a:cs typeface="Arial"/>
              <a:sym typeface="Arial"/>
            </a:endParaRPr>
          </a:p>
        </p:txBody>
      </p:sp>
      <p:cxnSp>
        <p:nvCxnSpPr>
          <p:cNvPr id="633" name="Google Shape;633;p72"/>
          <p:cNvCxnSpPr/>
          <p:nvPr/>
        </p:nvCxnSpPr>
        <p:spPr>
          <a:xfrm>
            <a:off x="505125" y="1122500"/>
            <a:ext cx="2226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3"/>
          <p:cNvSpPr/>
          <p:nvPr/>
        </p:nvSpPr>
        <p:spPr>
          <a:xfrm>
            <a:off x="4765950" y="2906425"/>
            <a:ext cx="3554100" cy="515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73"/>
          <p:cNvSpPr/>
          <p:nvPr/>
        </p:nvSpPr>
        <p:spPr>
          <a:xfrm>
            <a:off x="4800875" y="1360750"/>
            <a:ext cx="3519300" cy="379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73"/>
          <p:cNvSpPr/>
          <p:nvPr/>
        </p:nvSpPr>
        <p:spPr>
          <a:xfrm>
            <a:off x="548100" y="1378225"/>
            <a:ext cx="3362100" cy="10857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1" name="Google Shape;641;p73" descr="Logo, company name&#10;&#10;Description automatically generated"/>
          <p:cNvPicPr preferRelativeResize="0"/>
          <p:nvPr/>
        </p:nvPicPr>
        <p:blipFill rotWithShape="1">
          <a:blip r:embed="rId3">
            <a:alphaModFix/>
          </a:blip>
          <a:srcRect/>
          <a:stretch/>
        </p:blipFill>
        <p:spPr>
          <a:xfrm>
            <a:off x="451692" y="312367"/>
            <a:ext cx="2291508" cy="926151"/>
          </a:xfrm>
          <a:prstGeom prst="rect">
            <a:avLst/>
          </a:prstGeom>
          <a:noFill/>
          <a:ln>
            <a:noFill/>
          </a:ln>
        </p:spPr>
      </p:pic>
      <p:sp>
        <p:nvSpPr>
          <p:cNvPr id="642" name="Google Shape;642;p73"/>
          <p:cNvSpPr txBox="1"/>
          <p:nvPr/>
        </p:nvSpPr>
        <p:spPr>
          <a:xfrm>
            <a:off x="495753" y="1322023"/>
            <a:ext cx="4446656" cy="3246851"/>
          </a:xfrm>
          <a:prstGeom prst="rect">
            <a:avLst/>
          </a:prstGeom>
          <a:noFill/>
          <a:ln>
            <a:noFill/>
          </a:ln>
        </p:spPr>
        <p:txBody>
          <a:bodyPr spcFirstLastPara="1" wrap="square" lIns="91425" tIns="45700" rIns="91425" bIns="45700" anchor="t" anchorCtr="0">
            <a:normAutofit/>
          </a:bodyPr>
          <a:lstStyle/>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[3]: </a:t>
            </a:r>
            <a:r>
              <a:rPr lang="id" sz="1200" b="0" i="0" u="none" strike="noStrike" cap="none">
                <a:solidFill>
                  <a:schemeClr val="dk1"/>
                </a:solidFill>
                <a:latin typeface="Courier New"/>
                <a:ea typeface="Courier New"/>
                <a:cs typeface="Courier New"/>
                <a:sym typeface="Courier New"/>
              </a:rPr>
              <a:t>import pandas as pd</a:t>
            </a:r>
            <a:endParaRPr sz="1400" b="0" i="0" u="none" strike="noStrike" cap="none">
              <a:solidFill>
                <a:schemeClr val="dk1"/>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chemeClr val="dk1"/>
                </a:solidFill>
                <a:latin typeface="Courier New"/>
                <a:ea typeface="Courier New"/>
                <a:cs typeface="Courier New"/>
                <a:sym typeface="Courier New"/>
              </a:rPr>
              <a:t>In [4]: Tab = pd.read_csv(“Tab.csv”)</a:t>
            </a:r>
            <a:endParaRPr sz="1400" b="0" i="0" u="none" strike="noStrike" cap="none">
              <a:solidFill>
                <a:schemeClr val="dk1"/>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chemeClr val="dk1"/>
                </a:solidFill>
                <a:latin typeface="Courier New"/>
                <a:ea typeface="Courier New"/>
                <a:cs typeface="Courier New"/>
                <a:sym typeface="Courier New"/>
              </a:rPr>
              <a:t>In [5]: Tab</a:t>
            </a:r>
            <a:endParaRPr sz="1400" b="0" i="0" u="none" strike="noStrike" cap="none">
              <a:solidFill>
                <a:schemeClr val="dk1"/>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Out[5]:</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p:txBody>
      </p:sp>
      <p:sp>
        <p:nvSpPr>
          <p:cNvPr id="643" name="Google Shape;643;p73"/>
          <p:cNvSpPr txBox="1"/>
          <p:nvPr/>
        </p:nvSpPr>
        <p:spPr>
          <a:xfrm>
            <a:off x="4697344" y="1322023"/>
            <a:ext cx="4446656" cy="3246851"/>
          </a:xfrm>
          <a:prstGeom prst="rect">
            <a:avLst/>
          </a:prstGeom>
          <a:noFill/>
          <a:ln>
            <a:noFill/>
          </a:ln>
        </p:spPr>
        <p:txBody>
          <a:bodyPr spcFirstLastPara="1" wrap="square" lIns="91425" tIns="45700" rIns="91425" bIns="45700" anchor="t" anchorCtr="0">
            <a:normAutofit/>
          </a:bodyPr>
          <a:lstStyle/>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[6]: </a:t>
            </a:r>
            <a:r>
              <a:rPr lang="id" sz="1200" b="0" i="0" u="none" strike="noStrike" cap="none">
                <a:solidFill>
                  <a:schemeClr val="dk1"/>
                </a:solidFill>
                <a:latin typeface="Courier New"/>
                <a:ea typeface="Courier New"/>
                <a:cs typeface="Courier New"/>
                <a:sym typeface="Courier New"/>
              </a:rPr>
              <a:t>Tab[“Negara”]	# akses kolom</a:t>
            </a: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Out[6]:</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In [7]: </a:t>
            </a:r>
            <a:r>
              <a:rPr lang="id" sz="1200" b="0" i="0" u="none" strike="noStrike" cap="none">
                <a:solidFill>
                  <a:schemeClr val="dk1"/>
                </a:solidFill>
                <a:latin typeface="Courier New"/>
                <a:ea typeface="Courier New"/>
                <a:cs typeface="Courier New"/>
                <a:sym typeface="Courier New"/>
              </a:rPr>
              <a:t>Tab.Ibukota		# akses kolom</a:t>
            </a: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r>
              <a:rPr lang="id" sz="1200" b="0" i="0" u="none" strike="noStrike" cap="none">
                <a:solidFill>
                  <a:srgbClr val="000000"/>
                </a:solidFill>
                <a:latin typeface="Courier New"/>
                <a:ea typeface="Courier New"/>
                <a:cs typeface="Courier New"/>
                <a:sym typeface="Courier New"/>
              </a:rPr>
              <a:t>Out[7]:</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a:p>
            <a:pPr marL="0" marR="0" lvl="1"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New"/>
              <a:ea typeface="Courier New"/>
              <a:cs typeface="Courier New"/>
              <a:sym typeface="Courier New"/>
            </a:endParaRPr>
          </a:p>
        </p:txBody>
      </p:sp>
      <p:pic>
        <p:nvPicPr>
          <p:cNvPr id="644" name="Google Shape;644;p73"/>
          <p:cNvPicPr preferRelativeResize="0"/>
          <p:nvPr/>
        </p:nvPicPr>
        <p:blipFill rotWithShape="1">
          <a:blip r:embed="rId4">
            <a:alphaModFix/>
          </a:blip>
          <a:srcRect/>
          <a:stretch/>
        </p:blipFill>
        <p:spPr>
          <a:xfrm>
            <a:off x="5550961" y="1846437"/>
            <a:ext cx="2019132" cy="954096"/>
          </a:xfrm>
          <a:prstGeom prst="rect">
            <a:avLst/>
          </a:prstGeom>
          <a:noFill/>
          <a:ln>
            <a:noFill/>
          </a:ln>
        </p:spPr>
      </p:pic>
      <p:pic>
        <p:nvPicPr>
          <p:cNvPr id="645" name="Google Shape;645;p73"/>
          <p:cNvPicPr preferRelativeResize="0"/>
          <p:nvPr/>
        </p:nvPicPr>
        <p:blipFill rotWithShape="1">
          <a:blip r:embed="rId5">
            <a:alphaModFix/>
          </a:blip>
          <a:srcRect/>
          <a:stretch/>
        </p:blipFill>
        <p:spPr>
          <a:xfrm>
            <a:off x="5496449" y="3614769"/>
            <a:ext cx="2093097" cy="954097"/>
          </a:xfrm>
          <a:prstGeom prst="rect">
            <a:avLst/>
          </a:prstGeom>
          <a:noFill/>
          <a:ln>
            <a:noFill/>
          </a:ln>
        </p:spPr>
      </p:pic>
      <p:pic>
        <p:nvPicPr>
          <p:cNvPr id="646" name="Google Shape;646;p73"/>
          <p:cNvPicPr preferRelativeResize="0"/>
          <p:nvPr/>
        </p:nvPicPr>
        <p:blipFill rotWithShape="1">
          <a:blip r:embed="rId6">
            <a:alphaModFix/>
          </a:blip>
          <a:srcRect/>
          <a:stretch/>
        </p:blipFill>
        <p:spPr>
          <a:xfrm>
            <a:off x="505129" y="2603625"/>
            <a:ext cx="4121827" cy="1773025"/>
          </a:xfrm>
          <a:prstGeom prst="rect">
            <a:avLst/>
          </a:prstGeom>
          <a:noFill/>
          <a:ln>
            <a:noFill/>
          </a:ln>
        </p:spPr>
      </p:pic>
      <p:sp>
        <p:nvSpPr>
          <p:cNvPr id="647" name="Google Shape;647;p73"/>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39</a:t>
            </a:fld>
            <a:endParaRPr/>
          </a:p>
        </p:txBody>
      </p:sp>
      <p:cxnSp>
        <p:nvCxnSpPr>
          <p:cNvPr id="648" name="Google Shape;648;p73"/>
          <p:cNvCxnSpPr/>
          <p:nvPr/>
        </p:nvCxnSpPr>
        <p:spPr>
          <a:xfrm>
            <a:off x="505125" y="1122500"/>
            <a:ext cx="2226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8"/>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Capaian Pembelajaran</a:t>
            </a:r>
            <a:endParaRPr/>
          </a:p>
        </p:txBody>
      </p:sp>
      <p:sp>
        <p:nvSpPr>
          <p:cNvPr id="193" name="Google Shape;193;p38"/>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p>
            <a:pPr marL="114300" lvl="0" indent="0" algn="l" rtl="0">
              <a:lnSpc>
                <a:spcPct val="115000"/>
              </a:lnSpc>
              <a:spcBef>
                <a:spcPts val="0"/>
              </a:spcBef>
              <a:spcAft>
                <a:spcPts val="0"/>
              </a:spcAft>
              <a:buClr>
                <a:schemeClr val="lt1"/>
              </a:buClr>
              <a:buSzPts val="1800"/>
              <a:buNone/>
            </a:pPr>
            <a:r>
              <a:rPr lang="id" sz="1800" b="0" i="0" u="none" strike="noStrike" cap="none">
                <a:solidFill>
                  <a:schemeClr val="lt1"/>
                </a:solidFill>
                <a:latin typeface="Arial"/>
                <a:ea typeface="Arial"/>
                <a:cs typeface="Arial"/>
                <a:sym typeface="Arial"/>
              </a:rPr>
              <a:t>Pada topik ini, kita akan mempelajari:</a:t>
            </a:r>
            <a:endParaRPr/>
          </a:p>
          <a:p>
            <a:pPr marL="457200" lvl="0" indent="-342900" algn="l" rtl="0">
              <a:lnSpc>
                <a:spcPct val="115000"/>
              </a:lnSpc>
              <a:spcBef>
                <a:spcPts val="0"/>
              </a:spcBef>
              <a:spcAft>
                <a:spcPts val="0"/>
              </a:spcAft>
              <a:buClr>
                <a:schemeClr val="lt1"/>
              </a:buClr>
              <a:buSzPts val="1800"/>
              <a:buChar char="●"/>
            </a:pPr>
            <a:r>
              <a:rPr lang="id" sz="1800" b="0" i="0" u="none" strike="noStrike" cap="none">
                <a:solidFill>
                  <a:schemeClr val="lt1"/>
                </a:solidFill>
                <a:latin typeface="Arial"/>
                <a:ea typeface="Arial"/>
                <a:cs typeface="Arial"/>
                <a:sym typeface="Arial"/>
              </a:rPr>
              <a:t>Bahasa Pemrograman Python</a:t>
            </a:r>
            <a:endParaRPr/>
          </a:p>
          <a:p>
            <a:pPr marL="457200" lvl="0" indent="-342900" algn="l" rtl="0">
              <a:lnSpc>
                <a:spcPct val="115000"/>
              </a:lnSpc>
              <a:spcBef>
                <a:spcPts val="0"/>
              </a:spcBef>
              <a:spcAft>
                <a:spcPts val="0"/>
              </a:spcAft>
              <a:buClr>
                <a:schemeClr val="lt1"/>
              </a:buClr>
              <a:buSzPts val="1800"/>
              <a:buChar char="●"/>
            </a:pPr>
            <a:r>
              <a:rPr lang="id" sz="1800" b="0" i="1" u="none" strike="noStrike" cap="none">
                <a:solidFill>
                  <a:schemeClr val="lt1"/>
                </a:solidFill>
                <a:latin typeface="Arial"/>
                <a:ea typeface="Arial"/>
                <a:cs typeface="Arial"/>
                <a:sym typeface="Arial"/>
              </a:rPr>
              <a:t>Development Environment</a:t>
            </a:r>
            <a:endParaRPr sz="1800" b="0" i="0" u="none" strike="noStrike" cap="none">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800" b="0" i="0" u="none" strike="noStrike" cap="none">
                <a:solidFill>
                  <a:schemeClr val="lt1"/>
                </a:solidFill>
                <a:latin typeface="Arial"/>
                <a:ea typeface="Arial"/>
                <a:cs typeface="Arial"/>
                <a:sym typeface="Arial"/>
              </a:rPr>
              <a:t>Dasar-dasar library Python untuk proyek data science</a:t>
            </a:r>
            <a:endParaRPr/>
          </a:p>
          <a:p>
            <a:pPr marL="914400" lvl="1" indent="-317500" algn="l" rtl="0">
              <a:lnSpc>
                <a:spcPct val="115000"/>
              </a:lnSpc>
              <a:spcBef>
                <a:spcPts val="0"/>
              </a:spcBef>
              <a:spcAft>
                <a:spcPts val="0"/>
              </a:spcAft>
              <a:buClr>
                <a:schemeClr val="lt1"/>
              </a:buClr>
              <a:buSzPts val="1400"/>
              <a:buChar char="○"/>
            </a:pPr>
            <a:r>
              <a:rPr lang="id">
                <a:solidFill>
                  <a:schemeClr val="lt1"/>
                </a:solidFill>
                <a:latin typeface="Arial"/>
                <a:ea typeface="Arial"/>
                <a:cs typeface="Arial"/>
                <a:sym typeface="Arial"/>
              </a:rPr>
              <a:t>NumPy</a:t>
            </a:r>
            <a:endParaRPr>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a:solidFill>
                  <a:schemeClr val="lt1"/>
                </a:solidFill>
                <a:latin typeface="Arial"/>
                <a:ea typeface="Arial"/>
                <a:cs typeface="Arial"/>
                <a:sym typeface="Arial"/>
              </a:rPr>
              <a:t>SciPy</a:t>
            </a:r>
            <a:endParaRPr>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a:solidFill>
                  <a:schemeClr val="lt1"/>
                </a:solidFill>
                <a:latin typeface="Arial"/>
                <a:ea typeface="Arial"/>
                <a:cs typeface="Arial"/>
                <a:sym typeface="Arial"/>
              </a:rPr>
              <a:t>Pandas</a:t>
            </a:r>
            <a:endParaRPr>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a:solidFill>
                  <a:schemeClr val="lt1"/>
                </a:solidFill>
                <a:latin typeface="Arial"/>
                <a:ea typeface="Arial"/>
                <a:cs typeface="Arial"/>
                <a:sym typeface="Arial"/>
              </a:rPr>
              <a:t>Matplotlib</a:t>
            </a:r>
            <a:endParaRPr>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a:solidFill>
                  <a:schemeClr val="lt1"/>
                </a:solidFill>
                <a:latin typeface="Arial"/>
                <a:ea typeface="Arial"/>
                <a:cs typeface="Arial"/>
                <a:sym typeface="Arial"/>
              </a:rPr>
              <a:t>Seaborn</a:t>
            </a:r>
            <a:endParaRPr>
              <a:solidFill>
                <a:schemeClr val="lt1"/>
              </a:solidFill>
              <a:latin typeface="Arial"/>
              <a:ea typeface="Arial"/>
              <a:cs typeface="Arial"/>
              <a:sym typeface="Arial"/>
            </a:endParaRPr>
          </a:p>
          <a:p>
            <a:pPr marL="914400" lvl="1" indent="-317500" algn="l" rtl="0">
              <a:lnSpc>
                <a:spcPct val="115000"/>
              </a:lnSpc>
              <a:spcBef>
                <a:spcPts val="0"/>
              </a:spcBef>
              <a:spcAft>
                <a:spcPts val="0"/>
              </a:spcAft>
              <a:buClr>
                <a:schemeClr val="lt1"/>
              </a:buClr>
              <a:buSzPts val="1400"/>
              <a:buChar char="○"/>
            </a:pPr>
            <a:r>
              <a:rPr lang="id">
                <a:solidFill>
                  <a:schemeClr val="lt1"/>
                </a:solidFill>
                <a:latin typeface="Arial"/>
                <a:ea typeface="Arial"/>
                <a:cs typeface="Arial"/>
                <a:sym typeface="Arial"/>
              </a:rPr>
              <a:t>Scikit-learn</a:t>
            </a:r>
            <a:endParaRPr b="0" i="0" u="none" strike="noStrike" cap="none">
              <a:solidFill>
                <a:schemeClr val="lt1"/>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sz="1800" b="0" i="0" u="none" strike="noStrike" cap="none">
              <a:solidFill>
                <a:schemeClr val="lt1"/>
              </a:solidFill>
              <a:latin typeface="Arial"/>
              <a:ea typeface="Arial"/>
              <a:cs typeface="Arial"/>
              <a:sym typeface="Arial"/>
            </a:endParaRPr>
          </a:p>
          <a:p>
            <a:pPr marL="457200" lvl="0" indent="-228600" algn="l" rtl="0">
              <a:lnSpc>
                <a:spcPct val="115000"/>
              </a:lnSpc>
              <a:spcBef>
                <a:spcPts val="0"/>
              </a:spcBef>
              <a:spcAft>
                <a:spcPts val="0"/>
              </a:spcAft>
              <a:buClr>
                <a:schemeClr val="dk1"/>
              </a:buClr>
              <a:buSzPts val="1800"/>
              <a:buNone/>
            </a:pPr>
            <a:endParaRPr>
              <a:solidFill>
                <a:schemeClr val="lt1"/>
              </a:solidFill>
              <a:latin typeface="Arial"/>
              <a:ea typeface="Arial"/>
              <a:cs typeface="Arial"/>
              <a:sym typeface="Arial"/>
            </a:endParaRPr>
          </a:p>
        </p:txBody>
      </p:sp>
      <p:sp>
        <p:nvSpPr>
          <p:cNvPr id="194" name="Google Shape;194;p38"/>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4</a:t>
            </a:fld>
            <a:endParaRPr/>
          </a:p>
        </p:txBody>
      </p:sp>
      <p:cxnSp>
        <p:nvCxnSpPr>
          <p:cNvPr id="195" name="Google Shape;195;p38"/>
          <p:cNvCxnSpPr/>
          <p:nvPr/>
        </p:nvCxnSpPr>
        <p:spPr>
          <a:xfrm rot="10800000" flipH="1">
            <a:off x="505200" y="1011425"/>
            <a:ext cx="3789300" cy="630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4"/>
          <p:cNvSpPr txBox="1">
            <a:spLocks noGrp="1"/>
          </p:cNvSpPr>
          <p:nvPr>
            <p:ph type="body" idx="1"/>
          </p:nvPr>
        </p:nvSpPr>
        <p:spPr>
          <a:xfrm>
            <a:off x="311699" y="1152475"/>
            <a:ext cx="4502671" cy="3416400"/>
          </a:xfrm>
          <a:prstGeom prst="rect">
            <a:avLst/>
          </a:prstGeom>
          <a:noFill/>
          <a:ln>
            <a:noFill/>
          </a:ln>
        </p:spPr>
        <p:txBody>
          <a:bodyPr spcFirstLastPara="1" wrap="square" lIns="91425" tIns="45700" rIns="91425" bIns="45700" anchor="t" anchorCtr="0">
            <a:noAutofit/>
          </a:bodyPr>
          <a:lstStyle/>
          <a:p>
            <a:pPr marL="457200" lvl="0" indent="-228600" algn="l" rtl="0">
              <a:lnSpc>
                <a:spcPct val="115000"/>
              </a:lnSpc>
              <a:spcBef>
                <a:spcPts val="0"/>
              </a:spcBef>
              <a:spcAft>
                <a:spcPts val="0"/>
              </a:spcAft>
              <a:buClr>
                <a:schemeClr val="dk1"/>
              </a:buClr>
              <a:buSzPts val="1800"/>
              <a:buNone/>
            </a:pPr>
            <a:endParaRPr sz="1400" b="0" i="0" u="none" strike="noStrike" cap="none">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b="1" i="0" u="none" strike="noStrike" cap="none">
                <a:solidFill>
                  <a:schemeClr val="lt1"/>
                </a:solidFill>
                <a:latin typeface="Arial"/>
                <a:ea typeface="Arial"/>
                <a:cs typeface="Arial"/>
                <a:sym typeface="Arial"/>
              </a:rPr>
              <a:t>Matplotlib </a:t>
            </a:r>
            <a:r>
              <a:rPr lang="id" sz="1400" b="0" i="0" u="none" strike="noStrike" cap="none">
                <a:solidFill>
                  <a:schemeClr val="lt1"/>
                </a:solidFill>
                <a:latin typeface="Arial"/>
                <a:ea typeface="Arial"/>
                <a:cs typeface="Arial"/>
                <a:sym typeface="Arial"/>
              </a:rPr>
              <a:t>adala</a:t>
            </a:r>
            <a:r>
              <a:rPr lang="id" sz="1400">
                <a:solidFill>
                  <a:schemeClr val="lt1"/>
                </a:solidFill>
                <a:latin typeface="Arial"/>
                <a:ea typeface="Arial"/>
                <a:cs typeface="Arial"/>
                <a:sym typeface="Arial"/>
              </a:rPr>
              <a:t>h library Python untuk visualisasi data dengan dua dimensi</a:t>
            </a:r>
            <a:endParaRPr sz="1400" b="0" i="1" u="none" strike="noStrike" cap="none">
              <a:solidFill>
                <a:schemeClr val="lt1"/>
              </a:solidFill>
              <a:latin typeface="Arial"/>
              <a:ea typeface="Arial"/>
              <a:cs typeface="Arial"/>
              <a:sym typeface="Arial"/>
            </a:endParaRPr>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Bersifat </a:t>
            </a:r>
            <a:r>
              <a:rPr lang="id" sz="1400" i="1">
                <a:solidFill>
                  <a:schemeClr val="lt1"/>
                </a:solidFill>
                <a:latin typeface="Arial"/>
                <a:ea typeface="Arial"/>
                <a:cs typeface="Arial"/>
                <a:sym typeface="Arial"/>
              </a:rPr>
              <a:t>open source </a:t>
            </a:r>
            <a:r>
              <a:rPr lang="id" sz="1400">
                <a:solidFill>
                  <a:schemeClr val="lt1"/>
                </a:solidFill>
                <a:latin typeface="Arial"/>
                <a:ea typeface="Arial"/>
                <a:cs typeface="Arial"/>
                <a:sym typeface="Arial"/>
              </a:rPr>
              <a:t>dan tersedia di </a:t>
            </a:r>
            <a:r>
              <a:rPr lang="id" sz="14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https://matplotlib.org/</a:t>
            </a:r>
            <a:r>
              <a:rPr lang="id" sz="1400">
                <a:solidFill>
                  <a:schemeClr val="lt1"/>
                </a:solidFill>
                <a:latin typeface="Arial"/>
                <a:ea typeface="Arial"/>
                <a:cs typeface="Arial"/>
                <a:sym typeface="Arial"/>
              </a:rPr>
              <a:t> </a:t>
            </a:r>
            <a:endParaRPr sz="1400"/>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Matplotlib berkaitan dengan NumPy dan Pandas</a:t>
            </a:r>
            <a:endParaRPr sz="1400"/>
          </a:p>
          <a:p>
            <a:pPr marL="457200" lvl="0" indent="-317500" algn="l" rtl="0">
              <a:lnSpc>
                <a:spcPct val="115000"/>
              </a:lnSpc>
              <a:spcBef>
                <a:spcPts val="0"/>
              </a:spcBef>
              <a:spcAft>
                <a:spcPts val="0"/>
              </a:spcAft>
              <a:buClr>
                <a:schemeClr val="lt1"/>
              </a:buClr>
              <a:buSzPts val="1400"/>
              <a:buChar char="●"/>
            </a:pPr>
            <a:r>
              <a:rPr lang="id" sz="1400" i="0">
                <a:solidFill>
                  <a:schemeClr val="lt1"/>
                </a:solidFill>
                <a:latin typeface="Arial"/>
                <a:ea typeface="Arial"/>
                <a:cs typeface="Arial"/>
                <a:sym typeface="Arial"/>
              </a:rPr>
              <a:t>Jika library belum terpasang, tuliskan perintah instalasi: </a:t>
            </a:r>
            <a:endParaRPr sz="1400"/>
          </a:p>
          <a:p>
            <a:pPr marL="596900" lvl="1" indent="0" algn="l" rtl="0">
              <a:lnSpc>
                <a:spcPct val="115000"/>
              </a:lnSpc>
              <a:spcBef>
                <a:spcPts val="0"/>
              </a:spcBef>
              <a:spcAft>
                <a:spcPts val="0"/>
              </a:spcAft>
              <a:buClr>
                <a:schemeClr val="lt1"/>
              </a:buClr>
              <a:buSzPts val="1400"/>
              <a:buNone/>
            </a:pPr>
            <a:r>
              <a:rPr lang="id" sz="1400">
                <a:solidFill>
                  <a:schemeClr val="lt1"/>
                </a:solidFill>
                <a:latin typeface="Arial"/>
                <a:ea typeface="Arial"/>
                <a:cs typeface="Arial"/>
                <a:sym typeface="Arial"/>
              </a:rPr>
              <a:t>	</a:t>
            </a:r>
            <a:r>
              <a:rPr lang="id" sz="1400" i="0">
                <a:solidFill>
                  <a:schemeClr val="lt1"/>
                </a:solidFill>
                <a:highlight>
                  <a:schemeClr val="accent1"/>
                </a:highlight>
                <a:latin typeface="Courier New"/>
                <a:ea typeface="Courier New"/>
                <a:cs typeface="Courier New"/>
                <a:sym typeface="Courier New"/>
              </a:rPr>
              <a:t>pip install matplotlib</a:t>
            </a:r>
            <a:endParaRPr sz="1400">
              <a:highlight>
                <a:schemeClr val="accent1"/>
              </a:highlight>
              <a:latin typeface="Courier New"/>
              <a:ea typeface="Courier New"/>
              <a:cs typeface="Courier New"/>
              <a:sym typeface="Courier New"/>
            </a:endParaRPr>
          </a:p>
          <a:p>
            <a:pPr marL="457200" lvl="0" indent="-317500" algn="l" rtl="0">
              <a:lnSpc>
                <a:spcPct val="115000"/>
              </a:lnSpc>
              <a:spcBef>
                <a:spcPts val="0"/>
              </a:spcBef>
              <a:spcAft>
                <a:spcPts val="0"/>
              </a:spcAft>
              <a:buClr>
                <a:schemeClr val="lt1"/>
              </a:buClr>
              <a:buSzPts val="1400"/>
              <a:buChar char="●"/>
            </a:pPr>
            <a:r>
              <a:rPr lang="id" sz="1400">
                <a:solidFill>
                  <a:schemeClr val="lt1"/>
                </a:solidFill>
                <a:latin typeface="Arial"/>
                <a:ea typeface="Arial"/>
                <a:cs typeface="Arial"/>
                <a:sym typeface="Arial"/>
              </a:rPr>
              <a:t>Kemudian impor:</a:t>
            </a:r>
            <a:endParaRPr sz="1400"/>
          </a:p>
          <a:p>
            <a:pPr marL="596900" lvl="1" indent="0" algn="l" rtl="0">
              <a:lnSpc>
                <a:spcPct val="115000"/>
              </a:lnSpc>
              <a:spcBef>
                <a:spcPts val="0"/>
              </a:spcBef>
              <a:spcAft>
                <a:spcPts val="0"/>
              </a:spcAft>
              <a:buClr>
                <a:schemeClr val="lt1"/>
              </a:buClr>
              <a:buSzPts val="1400"/>
              <a:buNone/>
            </a:pPr>
            <a:r>
              <a:rPr lang="id" sz="1400">
                <a:solidFill>
                  <a:schemeClr val="lt1"/>
                </a:solidFill>
                <a:latin typeface="Arial"/>
                <a:ea typeface="Arial"/>
                <a:cs typeface="Arial"/>
                <a:sym typeface="Arial"/>
              </a:rPr>
              <a:t>	</a:t>
            </a:r>
            <a:r>
              <a:rPr lang="id" sz="1400">
                <a:solidFill>
                  <a:schemeClr val="lt1"/>
                </a:solidFill>
                <a:highlight>
                  <a:schemeClr val="accent1"/>
                </a:highlight>
                <a:latin typeface="Courier New"/>
                <a:ea typeface="Courier New"/>
                <a:cs typeface="Courier New"/>
                <a:sym typeface="Courier New"/>
              </a:rPr>
              <a:t>import matplotlib.pyplot as plt</a:t>
            </a:r>
            <a:endParaRPr sz="1400">
              <a:solidFill>
                <a:schemeClr val="lt1"/>
              </a:solidFill>
              <a:highlight>
                <a:schemeClr val="accent1"/>
              </a:highlight>
              <a:latin typeface="Courier New"/>
              <a:ea typeface="Courier New"/>
              <a:cs typeface="Courier New"/>
              <a:sym typeface="Courier New"/>
            </a:endParaRPr>
          </a:p>
        </p:txBody>
      </p:sp>
      <p:sp>
        <p:nvSpPr>
          <p:cNvPr id="654" name="Google Shape;654;p74"/>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40</a:t>
            </a:fld>
            <a:endParaRPr/>
          </a:p>
        </p:txBody>
      </p:sp>
      <p:sp>
        <p:nvSpPr>
          <p:cNvPr id="655" name="Google Shape;655;p74"/>
          <p:cNvSpPr/>
          <p:nvPr/>
        </p:nvSpPr>
        <p:spPr>
          <a:xfrm rot="5400000">
            <a:off x="4098778" y="2452048"/>
            <a:ext cx="1958400" cy="239400"/>
          </a:xfrm>
          <a:prstGeom prst="triangle">
            <a:avLst>
              <a:gd name="adj" fmla="val 50000"/>
            </a:avLst>
          </a:prstGeom>
          <a:solidFill>
            <a:srgbClr val="ABE1D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656" name="Google Shape;656;p74"/>
          <p:cNvPicPr preferRelativeResize="0"/>
          <p:nvPr/>
        </p:nvPicPr>
        <p:blipFill rotWithShape="1">
          <a:blip r:embed="rId4">
            <a:alphaModFix/>
          </a:blip>
          <a:srcRect/>
          <a:stretch/>
        </p:blipFill>
        <p:spPr>
          <a:xfrm>
            <a:off x="505137" y="566753"/>
            <a:ext cx="2501205" cy="525763"/>
          </a:xfrm>
          <a:prstGeom prst="rect">
            <a:avLst/>
          </a:prstGeom>
          <a:noFill/>
          <a:ln>
            <a:noFill/>
          </a:ln>
        </p:spPr>
      </p:pic>
      <p:pic>
        <p:nvPicPr>
          <p:cNvPr id="657" name="Google Shape;657;p74"/>
          <p:cNvPicPr preferRelativeResize="0"/>
          <p:nvPr/>
        </p:nvPicPr>
        <p:blipFill rotWithShape="1">
          <a:blip r:embed="rId5">
            <a:alphaModFix/>
          </a:blip>
          <a:srcRect/>
          <a:stretch/>
        </p:blipFill>
        <p:spPr>
          <a:xfrm>
            <a:off x="5445975" y="894083"/>
            <a:ext cx="1549736" cy="1239229"/>
          </a:xfrm>
          <a:prstGeom prst="rect">
            <a:avLst/>
          </a:prstGeom>
          <a:noFill/>
          <a:ln>
            <a:noFill/>
          </a:ln>
        </p:spPr>
      </p:pic>
      <p:pic>
        <p:nvPicPr>
          <p:cNvPr id="658" name="Google Shape;658;p74"/>
          <p:cNvPicPr preferRelativeResize="0"/>
          <p:nvPr/>
        </p:nvPicPr>
        <p:blipFill rotWithShape="1">
          <a:blip r:embed="rId6">
            <a:alphaModFix/>
          </a:blip>
          <a:srcRect/>
          <a:stretch/>
        </p:blipFill>
        <p:spPr>
          <a:xfrm>
            <a:off x="5445975" y="2222972"/>
            <a:ext cx="1549735" cy="1153755"/>
          </a:xfrm>
          <a:prstGeom prst="rect">
            <a:avLst/>
          </a:prstGeom>
          <a:noFill/>
          <a:ln>
            <a:noFill/>
          </a:ln>
        </p:spPr>
      </p:pic>
      <p:pic>
        <p:nvPicPr>
          <p:cNvPr id="659" name="Google Shape;659;p74"/>
          <p:cNvPicPr preferRelativeResize="0"/>
          <p:nvPr/>
        </p:nvPicPr>
        <p:blipFill rotWithShape="1">
          <a:blip r:embed="rId7">
            <a:alphaModFix/>
          </a:blip>
          <a:srcRect/>
          <a:stretch/>
        </p:blipFill>
        <p:spPr>
          <a:xfrm>
            <a:off x="5445974" y="3574803"/>
            <a:ext cx="1549735" cy="1167296"/>
          </a:xfrm>
          <a:prstGeom prst="rect">
            <a:avLst/>
          </a:prstGeom>
          <a:noFill/>
          <a:ln>
            <a:noFill/>
          </a:ln>
        </p:spPr>
      </p:pic>
      <p:sp>
        <p:nvSpPr>
          <p:cNvPr id="660" name="Google Shape;660;p74"/>
          <p:cNvSpPr txBox="1"/>
          <p:nvPr/>
        </p:nvSpPr>
        <p:spPr>
          <a:xfrm>
            <a:off x="7243989" y="1383837"/>
            <a:ext cx="971741" cy="289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1" u="none" strike="noStrike" cap="none">
                <a:solidFill>
                  <a:srgbClr val="000000"/>
                </a:solidFill>
                <a:latin typeface="Overlock"/>
                <a:ea typeface="Overlock"/>
                <a:cs typeface="Overlock"/>
                <a:sym typeface="Overlock"/>
              </a:rPr>
              <a:t>bar chart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r>
              <a:rPr lang="id" sz="1400" b="0" i="1" u="none" strike="noStrike" cap="none">
                <a:solidFill>
                  <a:srgbClr val="000000"/>
                </a:solidFill>
                <a:latin typeface="Overlock"/>
                <a:ea typeface="Overlock"/>
                <a:cs typeface="Overlock"/>
                <a:sym typeface="Overlock"/>
              </a:rPr>
              <a:t>Line chart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r>
              <a:rPr lang="id" sz="1400" b="0" i="1" u="none" strike="noStrike" cap="none">
                <a:solidFill>
                  <a:srgbClr val="000000"/>
                </a:solidFill>
                <a:latin typeface="Overlock"/>
                <a:ea typeface="Overlock"/>
                <a:cs typeface="Overlock"/>
                <a:sym typeface="Overlock"/>
              </a:rPr>
              <a:t>Scatter plot</a:t>
            </a:r>
            <a:endParaRPr sz="1400" b="0" i="0" u="none" strike="noStrike" cap="none">
              <a:solidFill>
                <a:srgbClr val="000000"/>
              </a:solidFill>
              <a:latin typeface="Arial"/>
              <a:ea typeface="Arial"/>
              <a:cs typeface="Arial"/>
              <a:sym typeface="Arial"/>
            </a:endParaRPr>
          </a:p>
        </p:txBody>
      </p:sp>
      <p:cxnSp>
        <p:nvCxnSpPr>
          <p:cNvPr id="661" name="Google Shape;661;p74"/>
          <p:cNvCxnSpPr/>
          <p:nvPr/>
        </p:nvCxnSpPr>
        <p:spPr>
          <a:xfrm>
            <a:off x="505125" y="1152475"/>
            <a:ext cx="2226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5"/>
          <p:cNvSpPr/>
          <p:nvPr/>
        </p:nvSpPr>
        <p:spPr>
          <a:xfrm>
            <a:off x="495700" y="1360750"/>
            <a:ext cx="4156800" cy="2008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75"/>
          <p:cNvSpPr txBox="1">
            <a:spLocks noGrp="1"/>
          </p:cNvSpPr>
          <p:nvPr>
            <p:ph type="body" idx="1"/>
          </p:nvPr>
        </p:nvSpPr>
        <p:spPr>
          <a:xfrm>
            <a:off x="311699" y="1152475"/>
            <a:ext cx="4479241" cy="3416400"/>
          </a:xfrm>
          <a:prstGeom prst="rect">
            <a:avLst/>
          </a:prstGeom>
          <a:noFill/>
          <a:ln>
            <a:noFill/>
          </a:ln>
        </p:spPr>
        <p:txBody>
          <a:bodyPr spcFirstLastPara="1" wrap="square" lIns="91425" tIns="45700" rIns="91425" bIns="45700" anchor="t" anchorCtr="0">
            <a:normAutofit/>
          </a:bodyPr>
          <a:lstStyle/>
          <a:p>
            <a:pPr marL="114300" lvl="0" indent="0" algn="l" rtl="0">
              <a:lnSpc>
                <a:spcPct val="115000"/>
              </a:lnSpc>
              <a:spcBef>
                <a:spcPts val="0"/>
              </a:spcBef>
              <a:spcAft>
                <a:spcPts val="0"/>
              </a:spcAft>
              <a:buClr>
                <a:schemeClr val="dk1"/>
              </a:buClr>
              <a:buSzPts val="1800"/>
              <a:buNone/>
            </a:pPr>
            <a:endParaRPr sz="1200">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ts val="1800"/>
              <a:buNone/>
            </a:pPr>
            <a:r>
              <a:rPr lang="id" sz="1200">
                <a:latin typeface="Courier New"/>
                <a:ea typeface="Courier New"/>
                <a:cs typeface="Courier New"/>
                <a:sym typeface="Courier New"/>
              </a:rPr>
              <a:t>In [1]: import matplotlib.pyplot as plt</a:t>
            </a:r>
            <a:endParaRPr sz="1200">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ts val="1800"/>
              <a:buNone/>
            </a:pPr>
            <a:endParaRPr sz="1200">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ts val="1800"/>
              <a:buNone/>
            </a:pPr>
            <a:r>
              <a:rPr lang="id" sz="1200">
                <a:latin typeface="Courier New"/>
                <a:ea typeface="Courier New"/>
                <a:cs typeface="Courier New"/>
                <a:sym typeface="Courier New"/>
              </a:rPr>
              <a:t>In [2]: year = [1980, 1990, 2000, 2010, 2020]</a:t>
            </a:r>
            <a:endParaRPr/>
          </a:p>
          <a:p>
            <a:pPr marL="114300" lvl="0" indent="0" algn="l" rtl="0">
              <a:lnSpc>
                <a:spcPct val="115000"/>
              </a:lnSpc>
              <a:spcBef>
                <a:spcPts val="0"/>
              </a:spcBef>
              <a:spcAft>
                <a:spcPts val="0"/>
              </a:spcAft>
              <a:buClr>
                <a:schemeClr val="dk1"/>
              </a:buClr>
              <a:buSzPts val="1800"/>
              <a:buNone/>
            </a:pPr>
            <a:endParaRPr sz="1200">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ts val="1800"/>
              <a:buNone/>
            </a:pPr>
            <a:r>
              <a:rPr lang="id" sz="1200">
                <a:latin typeface="Courier New"/>
                <a:ea typeface="Courier New"/>
                <a:cs typeface="Courier New"/>
                <a:sym typeface="Courier New"/>
              </a:rPr>
              <a:t>In [3]: price = [2.5, 7.6, 9.7, 15.8, 22.9]</a:t>
            </a:r>
            <a:endParaRPr/>
          </a:p>
          <a:p>
            <a:pPr marL="114300" lvl="0" indent="0" algn="l" rtl="0">
              <a:lnSpc>
                <a:spcPct val="115000"/>
              </a:lnSpc>
              <a:spcBef>
                <a:spcPts val="0"/>
              </a:spcBef>
              <a:spcAft>
                <a:spcPts val="0"/>
              </a:spcAft>
              <a:buClr>
                <a:schemeClr val="dk1"/>
              </a:buClr>
              <a:buSzPts val="1800"/>
              <a:buNone/>
            </a:pPr>
            <a:endParaRPr sz="1200">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ts val="1800"/>
              <a:buNone/>
            </a:pPr>
            <a:r>
              <a:rPr lang="id" sz="1200">
                <a:latin typeface="Courier New"/>
                <a:ea typeface="Courier New"/>
                <a:cs typeface="Courier New"/>
                <a:sym typeface="Courier New"/>
              </a:rPr>
              <a:t>In [4]: plt.plot(year, price)</a:t>
            </a:r>
            <a:endParaRPr/>
          </a:p>
          <a:p>
            <a:pPr marL="114300" lvl="0" indent="0" algn="l" rtl="0">
              <a:lnSpc>
                <a:spcPct val="115000"/>
              </a:lnSpc>
              <a:spcBef>
                <a:spcPts val="0"/>
              </a:spcBef>
              <a:spcAft>
                <a:spcPts val="0"/>
              </a:spcAft>
              <a:buClr>
                <a:schemeClr val="dk1"/>
              </a:buClr>
              <a:buSzPts val="1800"/>
              <a:buNone/>
            </a:pPr>
            <a:endParaRPr sz="1200">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ts val="1800"/>
              <a:buNone/>
            </a:pPr>
            <a:r>
              <a:rPr lang="id" sz="1200">
                <a:latin typeface="Courier New"/>
                <a:ea typeface="Courier New"/>
                <a:cs typeface="Courier New"/>
                <a:sym typeface="Courier New"/>
              </a:rPr>
              <a:t>In [5]: plt.show()</a:t>
            </a:r>
            <a:endParaRPr sz="1200">
              <a:latin typeface="Courier New"/>
              <a:ea typeface="Courier New"/>
              <a:cs typeface="Courier New"/>
              <a:sym typeface="Courier New"/>
            </a:endParaRPr>
          </a:p>
        </p:txBody>
      </p:sp>
      <p:sp>
        <p:nvSpPr>
          <p:cNvPr id="668" name="Google Shape;668;p75"/>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41</a:t>
            </a:fld>
            <a:endParaRPr/>
          </a:p>
        </p:txBody>
      </p:sp>
      <p:pic>
        <p:nvPicPr>
          <p:cNvPr id="669" name="Google Shape;669;p75"/>
          <p:cNvPicPr preferRelativeResize="0"/>
          <p:nvPr/>
        </p:nvPicPr>
        <p:blipFill rotWithShape="1">
          <a:blip r:embed="rId3">
            <a:alphaModFix/>
          </a:blip>
          <a:srcRect/>
          <a:stretch/>
        </p:blipFill>
        <p:spPr>
          <a:xfrm>
            <a:off x="455262" y="626703"/>
            <a:ext cx="2501205" cy="525763"/>
          </a:xfrm>
          <a:prstGeom prst="rect">
            <a:avLst/>
          </a:prstGeom>
          <a:noFill/>
          <a:ln>
            <a:noFill/>
          </a:ln>
        </p:spPr>
      </p:pic>
      <p:pic>
        <p:nvPicPr>
          <p:cNvPr id="670" name="Google Shape;670;p75" descr="Chart, line chart&#10;&#10;Description automatically generated"/>
          <p:cNvPicPr preferRelativeResize="0"/>
          <p:nvPr/>
        </p:nvPicPr>
        <p:blipFill rotWithShape="1">
          <a:blip r:embed="rId4">
            <a:alphaModFix/>
          </a:blip>
          <a:srcRect/>
          <a:stretch/>
        </p:blipFill>
        <p:spPr>
          <a:xfrm>
            <a:off x="4699450" y="1268386"/>
            <a:ext cx="4302882" cy="2838550"/>
          </a:xfrm>
          <a:prstGeom prst="rect">
            <a:avLst/>
          </a:prstGeom>
          <a:noFill/>
          <a:ln>
            <a:noFill/>
          </a:ln>
        </p:spPr>
      </p:pic>
      <p:cxnSp>
        <p:nvCxnSpPr>
          <p:cNvPr id="671" name="Google Shape;671;p75"/>
          <p:cNvCxnSpPr/>
          <p:nvPr/>
        </p:nvCxnSpPr>
        <p:spPr>
          <a:xfrm>
            <a:off x="505125" y="1204875"/>
            <a:ext cx="2226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6"/>
          <p:cNvSpPr/>
          <p:nvPr/>
        </p:nvSpPr>
        <p:spPr>
          <a:xfrm>
            <a:off x="5049350" y="1452025"/>
            <a:ext cx="3047700" cy="244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76"/>
          <p:cNvSpPr/>
          <p:nvPr/>
        </p:nvSpPr>
        <p:spPr>
          <a:xfrm>
            <a:off x="452050" y="1395675"/>
            <a:ext cx="3047700" cy="244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76"/>
          <p:cNvSpPr txBox="1">
            <a:spLocks noGrp="1"/>
          </p:cNvSpPr>
          <p:nvPr>
            <p:ph type="body" idx="1"/>
          </p:nvPr>
        </p:nvSpPr>
        <p:spPr>
          <a:xfrm>
            <a:off x="311700" y="1152475"/>
            <a:ext cx="4373420" cy="3416400"/>
          </a:xfrm>
          <a:prstGeom prst="rect">
            <a:avLst/>
          </a:prstGeom>
          <a:noFill/>
          <a:ln>
            <a:noFill/>
          </a:ln>
        </p:spPr>
        <p:txBody>
          <a:bodyPr spcFirstLastPara="1" wrap="square" lIns="91425" tIns="45700" rIns="91425" bIns="45700" anchor="t" anchorCtr="0">
            <a:normAutofit/>
          </a:bodyPr>
          <a:lstStyle/>
          <a:p>
            <a:pPr marL="114300" lvl="0" indent="0" algn="l" rtl="0">
              <a:lnSpc>
                <a:spcPct val="115000"/>
              </a:lnSpc>
              <a:spcBef>
                <a:spcPts val="0"/>
              </a:spcBef>
              <a:spcAft>
                <a:spcPts val="0"/>
              </a:spcAft>
              <a:buClr>
                <a:schemeClr val="dk1"/>
              </a:buClr>
              <a:buSzPts val="1800"/>
              <a:buNone/>
            </a:pPr>
            <a:endParaRPr sz="1200">
              <a:latin typeface="Courier New"/>
              <a:ea typeface="Courier New"/>
              <a:cs typeface="Courier New"/>
              <a:sym typeface="Courier New"/>
            </a:endParaRPr>
          </a:p>
          <a:p>
            <a:pPr marL="114300" lvl="0" indent="0" algn="l" rtl="0">
              <a:lnSpc>
                <a:spcPct val="115000"/>
              </a:lnSpc>
              <a:spcBef>
                <a:spcPts val="0"/>
              </a:spcBef>
              <a:spcAft>
                <a:spcPts val="0"/>
              </a:spcAft>
              <a:buClr>
                <a:schemeClr val="dk1"/>
              </a:buClr>
              <a:buSzPts val="1800"/>
              <a:buNone/>
            </a:pPr>
            <a:r>
              <a:rPr lang="id" sz="1200">
                <a:latin typeface="Courier New"/>
                <a:ea typeface="Courier New"/>
                <a:cs typeface="Courier New"/>
                <a:sym typeface="Courier New"/>
              </a:rPr>
              <a:t>In [6]: plt.scatter(year, price)</a:t>
            </a:r>
            <a:endParaRPr/>
          </a:p>
          <a:p>
            <a:pPr marL="114300" lvl="0" indent="0" algn="l" rtl="0">
              <a:lnSpc>
                <a:spcPct val="115000"/>
              </a:lnSpc>
              <a:spcBef>
                <a:spcPts val="0"/>
              </a:spcBef>
              <a:spcAft>
                <a:spcPts val="0"/>
              </a:spcAft>
              <a:buClr>
                <a:schemeClr val="dk1"/>
              </a:buClr>
              <a:buSzPts val="1800"/>
              <a:buNone/>
            </a:pPr>
            <a:endParaRPr sz="1200">
              <a:latin typeface="Courier New"/>
              <a:ea typeface="Courier New"/>
              <a:cs typeface="Courier New"/>
              <a:sym typeface="Courier New"/>
            </a:endParaRPr>
          </a:p>
        </p:txBody>
      </p:sp>
      <p:sp>
        <p:nvSpPr>
          <p:cNvPr id="679" name="Google Shape;679;p76"/>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42</a:t>
            </a:fld>
            <a:endParaRPr/>
          </a:p>
        </p:txBody>
      </p:sp>
      <p:pic>
        <p:nvPicPr>
          <p:cNvPr id="680" name="Google Shape;680;p76"/>
          <p:cNvPicPr preferRelativeResize="0"/>
          <p:nvPr/>
        </p:nvPicPr>
        <p:blipFill rotWithShape="1">
          <a:blip r:embed="rId3">
            <a:alphaModFix/>
          </a:blip>
          <a:srcRect/>
          <a:stretch/>
        </p:blipFill>
        <p:spPr>
          <a:xfrm>
            <a:off x="505114" y="638099"/>
            <a:ext cx="2145025" cy="450900"/>
          </a:xfrm>
          <a:prstGeom prst="rect">
            <a:avLst/>
          </a:prstGeom>
          <a:noFill/>
          <a:ln>
            <a:noFill/>
          </a:ln>
        </p:spPr>
      </p:pic>
      <p:pic>
        <p:nvPicPr>
          <p:cNvPr id="681" name="Google Shape;681;p76" descr="Chart, scatter chart&#10;&#10;Description automatically generated"/>
          <p:cNvPicPr preferRelativeResize="0"/>
          <p:nvPr/>
        </p:nvPicPr>
        <p:blipFill rotWithShape="1">
          <a:blip r:embed="rId4">
            <a:alphaModFix/>
          </a:blip>
          <a:srcRect/>
          <a:stretch/>
        </p:blipFill>
        <p:spPr>
          <a:xfrm>
            <a:off x="311700" y="1946854"/>
            <a:ext cx="3974652" cy="2622021"/>
          </a:xfrm>
          <a:prstGeom prst="rect">
            <a:avLst/>
          </a:prstGeom>
          <a:noFill/>
          <a:ln>
            <a:noFill/>
          </a:ln>
        </p:spPr>
      </p:pic>
      <p:sp>
        <p:nvSpPr>
          <p:cNvPr id="682" name="Google Shape;682;p76"/>
          <p:cNvSpPr txBox="1"/>
          <p:nvPr/>
        </p:nvSpPr>
        <p:spPr>
          <a:xfrm>
            <a:off x="4907311" y="1152475"/>
            <a:ext cx="4373420" cy="3416400"/>
          </a:xfrm>
          <a:prstGeom prst="rect">
            <a:avLst/>
          </a:prstGeom>
          <a:noFill/>
          <a:ln>
            <a:noFill/>
          </a:ln>
        </p:spPr>
        <p:txBody>
          <a:bodyPr spcFirstLastPara="1" wrap="square" lIns="91425" tIns="91425" rIns="91425" bIns="91425" anchor="t" anchorCtr="0">
            <a:normAutofit/>
          </a:bodyPr>
          <a:lstStyle/>
          <a:p>
            <a:pPr marL="114300" marR="0" lvl="0" indent="0" algn="l" rtl="0">
              <a:lnSpc>
                <a:spcPct val="115000"/>
              </a:lnSpc>
              <a:spcBef>
                <a:spcPts val="0"/>
              </a:spcBef>
              <a:spcAft>
                <a:spcPts val="0"/>
              </a:spcAft>
              <a:buClr>
                <a:schemeClr val="dk2"/>
              </a:buClr>
              <a:buSzPts val="1800"/>
              <a:buFont typeface="Arial"/>
              <a:buNone/>
            </a:pPr>
            <a:endParaRPr sz="1200" b="0" i="0" u="none" strike="noStrike" cap="none">
              <a:solidFill>
                <a:schemeClr val="dk2"/>
              </a:solidFill>
              <a:latin typeface="Courier New"/>
              <a:ea typeface="Courier New"/>
              <a:cs typeface="Courier New"/>
              <a:sym typeface="Courier New"/>
            </a:endParaRPr>
          </a:p>
          <a:p>
            <a:pPr marL="114300" marR="0" lvl="0" indent="0" algn="l" rtl="0">
              <a:lnSpc>
                <a:spcPct val="115000"/>
              </a:lnSpc>
              <a:spcBef>
                <a:spcPts val="0"/>
              </a:spcBef>
              <a:spcAft>
                <a:spcPts val="0"/>
              </a:spcAft>
              <a:buClr>
                <a:schemeClr val="dk2"/>
              </a:buClr>
              <a:buSzPts val="1800"/>
              <a:buFont typeface="Arial"/>
              <a:buNone/>
            </a:pPr>
            <a:r>
              <a:rPr lang="id" sz="1200" b="0" i="0" u="none" strike="noStrike" cap="none">
                <a:solidFill>
                  <a:schemeClr val="dk2"/>
                </a:solidFill>
                <a:latin typeface="Courier New"/>
                <a:ea typeface="Courier New"/>
                <a:cs typeface="Courier New"/>
                <a:sym typeface="Courier New"/>
              </a:rPr>
              <a:t>In [7]: plt.bar(year, price)</a:t>
            </a:r>
            <a:endParaRPr sz="1400" b="0" i="0" u="none" strike="noStrike" cap="none">
              <a:solidFill>
                <a:srgbClr val="000000"/>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200" b="0" i="0" u="none" strike="noStrike" cap="none">
              <a:solidFill>
                <a:schemeClr val="dk2"/>
              </a:solidFill>
              <a:latin typeface="Courier New"/>
              <a:ea typeface="Courier New"/>
              <a:cs typeface="Courier New"/>
              <a:sym typeface="Courier New"/>
            </a:endParaRPr>
          </a:p>
        </p:txBody>
      </p:sp>
      <p:pic>
        <p:nvPicPr>
          <p:cNvPr id="683" name="Google Shape;683;p76" descr="Chart, bar chart&#10;&#10;Description automatically generated"/>
          <p:cNvPicPr preferRelativeResize="0"/>
          <p:nvPr/>
        </p:nvPicPr>
        <p:blipFill rotWithShape="1">
          <a:blip r:embed="rId5">
            <a:alphaModFix/>
          </a:blip>
          <a:srcRect/>
          <a:stretch/>
        </p:blipFill>
        <p:spPr>
          <a:xfrm>
            <a:off x="4789168" y="1946854"/>
            <a:ext cx="3870603" cy="2622021"/>
          </a:xfrm>
          <a:prstGeom prst="rect">
            <a:avLst/>
          </a:prstGeom>
          <a:noFill/>
          <a:ln>
            <a:noFill/>
          </a:ln>
        </p:spPr>
      </p:pic>
      <p:cxnSp>
        <p:nvCxnSpPr>
          <p:cNvPr id="684" name="Google Shape;684;p76"/>
          <p:cNvCxnSpPr/>
          <p:nvPr/>
        </p:nvCxnSpPr>
        <p:spPr>
          <a:xfrm>
            <a:off x="505125" y="1204875"/>
            <a:ext cx="2226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7"/>
          <p:cNvSpPr txBox="1">
            <a:spLocks noGrp="1"/>
          </p:cNvSpPr>
          <p:nvPr>
            <p:ph type="body" idx="1"/>
          </p:nvPr>
        </p:nvSpPr>
        <p:spPr>
          <a:xfrm>
            <a:off x="311699" y="1152475"/>
            <a:ext cx="4502671" cy="34164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0"/>
              </a:spcBef>
              <a:spcAft>
                <a:spcPts val="0"/>
              </a:spcAft>
              <a:buClr>
                <a:schemeClr val="dk1"/>
              </a:buClr>
              <a:buSzPts val="1800"/>
              <a:buNone/>
            </a:pPr>
            <a:endParaRPr sz="1400" i="0" u="none" strike="noStrike" cap="none">
              <a:latin typeface="Arial"/>
              <a:ea typeface="Arial"/>
              <a:cs typeface="Arial"/>
              <a:sym typeface="Arial"/>
            </a:endParaRPr>
          </a:p>
          <a:p>
            <a:pPr marL="457200" lvl="0" indent="-317500" algn="l" rtl="0">
              <a:lnSpc>
                <a:spcPct val="115000"/>
              </a:lnSpc>
              <a:spcBef>
                <a:spcPts val="0"/>
              </a:spcBef>
              <a:spcAft>
                <a:spcPts val="0"/>
              </a:spcAft>
              <a:buSzPts val="1400"/>
              <a:buChar char="●"/>
            </a:pPr>
            <a:r>
              <a:rPr lang="id" sz="1400" b="1" i="0" u="none" strike="noStrike" cap="none">
                <a:latin typeface="Arial"/>
                <a:ea typeface="Arial"/>
                <a:cs typeface="Arial"/>
                <a:sym typeface="Arial"/>
              </a:rPr>
              <a:t>Seaborn </a:t>
            </a:r>
            <a:r>
              <a:rPr lang="id" sz="1400" i="0" u="none" strike="noStrike" cap="none">
                <a:latin typeface="Arial"/>
                <a:ea typeface="Arial"/>
                <a:cs typeface="Arial"/>
                <a:sym typeface="Arial"/>
              </a:rPr>
              <a:t>adalah library visualisasi data Python (serupa dengan Matplotlib) yang menyediakan </a:t>
            </a:r>
            <a:r>
              <a:rPr lang="id" sz="1400" i="1" u="none" strike="noStrike" cap="none">
                <a:latin typeface="Arial"/>
                <a:ea typeface="Arial"/>
                <a:cs typeface="Arial"/>
                <a:sym typeface="Arial"/>
              </a:rPr>
              <a:t>high-level interface </a:t>
            </a:r>
            <a:r>
              <a:rPr lang="id" sz="1400" u="none" strike="noStrike" cap="none">
                <a:latin typeface="Arial"/>
                <a:ea typeface="Arial"/>
                <a:cs typeface="Arial"/>
                <a:sym typeface="Arial"/>
              </a:rPr>
              <a:t>untuk menggambar grafik statistika yang menarik dan informatif</a:t>
            </a:r>
            <a:endParaRPr sz="1400" u="none" strike="noStrike" cap="none">
              <a:latin typeface="Arial"/>
              <a:ea typeface="Arial"/>
              <a:cs typeface="Arial"/>
              <a:sym typeface="Arial"/>
            </a:endParaRPr>
          </a:p>
          <a:p>
            <a:pPr marL="457200" lvl="0" indent="-317500" algn="l" rtl="0">
              <a:lnSpc>
                <a:spcPct val="115000"/>
              </a:lnSpc>
              <a:spcBef>
                <a:spcPts val="0"/>
              </a:spcBef>
              <a:spcAft>
                <a:spcPts val="0"/>
              </a:spcAft>
              <a:buSzPts val="1400"/>
              <a:buChar char="●"/>
            </a:pPr>
            <a:r>
              <a:rPr lang="id" sz="1400">
                <a:latin typeface="Arial"/>
                <a:ea typeface="Arial"/>
                <a:cs typeface="Arial"/>
                <a:sym typeface="Arial"/>
              </a:rPr>
              <a:t>Library ini bersifat </a:t>
            </a:r>
            <a:r>
              <a:rPr lang="id" sz="1400" i="1">
                <a:latin typeface="Arial"/>
                <a:ea typeface="Arial"/>
                <a:cs typeface="Arial"/>
                <a:sym typeface="Arial"/>
              </a:rPr>
              <a:t>open source </a:t>
            </a:r>
            <a:r>
              <a:rPr lang="id" sz="1400">
                <a:latin typeface="Arial"/>
                <a:ea typeface="Arial"/>
                <a:cs typeface="Arial"/>
                <a:sym typeface="Arial"/>
              </a:rPr>
              <a:t>dan tersedia di </a:t>
            </a:r>
            <a:r>
              <a:rPr lang="id" sz="1400" u="sng">
                <a:solidFill>
                  <a:schemeClr val="hlink"/>
                </a:solidFill>
                <a:latin typeface="Arial"/>
                <a:ea typeface="Arial"/>
                <a:cs typeface="Arial"/>
                <a:sym typeface="Arial"/>
                <a:hlinkClick r:id="rId3"/>
              </a:rPr>
              <a:t>https://seaborn.pydata.org/</a:t>
            </a:r>
            <a:r>
              <a:rPr lang="id" sz="1400">
                <a:latin typeface="Arial"/>
                <a:ea typeface="Arial"/>
                <a:cs typeface="Arial"/>
                <a:sym typeface="Arial"/>
              </a:rPr>
              <a:t> </a:t>
            </a:r>
            <a:endParaRPr sz="1400">
              <a:latin typeface="Arial"/>
              <a:ea typeface="Arial"/>
              <a:cs typeface="Arial"/>
              <a:sym typeface="Arial"/>
            </a:endParaRPr>
          </a:p>
          <a:p>
            <a:pPr marL="457200" lvl="0" indent="-317500" algn="l" rtl="0">
              <a:lnSpc>
                <a:spcPct val="115000"/>
              </a:lnSpc>
              <a:spcBef>
                <a:spcPts val="0"/>
              </a:spcBef>
              <a:spcAft>
                <a:spcPts val="0"/>
              </a:spcAft>
              <a:buSzPts val="1400"/>
              <a:buChar char="●"/>
            </a:pPr>
            <a:r>
              <a:rPr lang="id" sz="1400" i="0">
                <a:latin typeface="Arial"/>
                <a:ea typeface="Arial"/>
                <a:cs typeface="Arial"/>
                <a:sym typeface="Arial"/>
              </a:rPr>
              <a:t>Jika library belum terpasang, tuliskan perintah instalasi: </a:t>
            </a:r>
            <a:endParaRPr sz="1400">
              <a:latin typeface="Arial"/>
              <a:ea typeface="Arial"/>
              <a:cs typeface="Arial"/>
              <a:sym typeface="Arial"/>
            </a:endParaRPr>
          </a:p>
          <a:p>
            <a:pPr marL="596900" lvl="1" indent="0" algn="l" rtl="0">
              <a:lnSpc>
                <a:spcPct val="115000"/>
              </a:lnSpc>
              <a:spcBef>
                <a:spcPts val="0"/>
              </a:spcBef>
              <a:spcAft>
                <a:spcPts val="0"/>
              </a:spcAft>
              <a:buClr>
                <a:srgbClr val="0F3570"/>
              </a:buClr>
              <a:buSzPts val="1400"/>
              <a:buNone/>
            </a:pPr>
            <a:r>
              <a:rPr lang="id" sz="1400">
                <a:latin typeface="Arial"/>
                <a:ea typeface="Arial"/>
                <a:cs typeface="Arial"/>
                <a:sym typeface="Arial"/>
              </a:rPr>
              <a:t>	</a:t>
            </a:r>
            <a:r>
              <a:rPr lang="id" sz="1400" i="0">
                <a:highlight>
                  <a:schemeClr val="accent1"/>
                </a:highlight>
                <a:latin typeface="Courier New"/>
                <a:ea typeface="Courier New"/>
                <a:cs typeface="Courier New"/>
                <a:sym typeface="Courier New"/>
              </a:rPr>
              <a:t>pip install seaborn</a:t>
            </a:r>
            <a:endParaRPr sz="1400">
              <a:highlight>
                <a:schemeClr val="accent1"/>
              </a:highlight>
              <a:latin typeface="Courier New"/>
              <a:ea typeface="Courier New"/>
              <a:cs typeface="Courier New"/>
              <a:sym typeface="Courier New"/>
            </a:endParaRPr>
          </a:p>
          <a:p>
            <a:pPr marL="457200" lvl="0" indent="-317500" algn="l" rtl="0">
              <a:lnSpc>
                <a:spcPct val="115000"/>
              </a:lnSpc>
              <a:spcBef>
                <a:spcPts val="0"/>
              </a:spcBef>
              <a:spcAft>
                <a:spcPts val="0"/>
              </a:spcAft>
              <a:buSzPts val="1400"/>
              <a:buChar char="●"/>
            </a:pPr>
            <a:r>
              <a:rPr lang="id" sz="1400">
                <a:latin typeface="Arial"/>
                <a:ea typeface="Arial"/>
                <a:cs typeface="Arial"/>
                <a:sym typeface="Arial"/>
              </a:rPr>
              <a:t>Kemudian impor:</a:t>
            </a:r>
            <a:endParaRPr sz="1400">
              <a:latin typeface="Arial"/>
              <a:ea typeface="Arial"/>
              <a:cs typeface="Arial"/>
              <a:sym typeface="Arial"/>
            </a:endParaRPr>
          </a:p>
          <a:p>
            <a:pPr marL="596900" lvl="1" indent="0" algn="l" rtl="0">
              <a:lnSpc>
                <a:spcPct val="115000"/>
              </a:lnSpc>
              <a:spcBef>
                <a:spcPts val="0"/>
              </a:spcBef>
              <a:spcAft>
                <a:spcPts val="0"/>
              </a:spcAft>
              <a:buClr>
                <a:srgbClr val="0F3570"/>
              </a:buClr>
              <a:buSzPts val="1400"/>
              <a:buNone/>
            </a:pPr>
            <a:r>
              <a:rPr lang="id" sz="1400">
                <a:latin typeface="Arial"/>
                <a:ea typeface="Arial"/>
                <a:cs typeface="Arial"/>
                <a:sym typeface="Arial"/>
              </a:rPr>
              <a:t>	</a:t>
            </a:r>
            <a:r>
              <a:rPr lang="id" sz="1400">
                <a:highlight>
                  <a:schemeClr val="accent1"/>
                </a:highlight>
                <a:latin typeface="Courier New"/>
                <a:ea typeface="Courier New"/>
                <a:cs typeface="Courier New"/>
                <a:sym typeface="Courier New"/>
              </a:rPr>
              <a:t>import seaborn as sns</a:t>
            </a:r>
            <a:endParaRPr sz="1400">
              <a:highlight>
                <a:schemeClr val="accent1"/>
              </a:highlight>
              <a:latin typeface="Courier New"/>
              <a:ea typeface="Courier New"/>
              <a:cs typeface="Courier New"/>
              <a:sym typeface="Courier New"/>
            </a:endParaRPr>
          </a:p>
        </p:txBody>
      </p:sp>
      <p:sp>
        <p:nvSpPr>
          <p:cNvPr id="690" name="Google Shape;690;p77"/>
          <p:cNvSpPr/>
          <p:nvPr/>
        </p:nvSpPr>
        <p:spPr>
          <a:xfrm rot="5400000">
            <a:off x="3694384" y="2443888"/>
            <a:ext cx="2589300" cy="349200"/>
          </a:xfrm>
          <a:prstGeom prst="triangle">
            <a:avLst>
              <a:gd name="adj" fmla="val 50000"/>
            </a:avLst>
          </a:prstGeom>
          <a:solidFill>
            <a:srgbClr val="ABE1D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91" name="Google Shape;691;p77"/>
          <p:cNvSpPr txBox="1"/>
          <p:nvPr/>
        </p:nvSpPr>
        <p:spPr>
          <a:xfrm>
            <a:off x="7563476" y="964914"/>
            <a:ext cx="971700" cy="31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d" sz="1400" b="0" i="1" u="none" strike="noStrike" cap="none">
                <a:solidFill>
                  <a:srgbClr val="000000"/>
                </a:solidFill>
                <a:latin typeface="Overlock"/>
                <a:ea typeface="Overlock"/>
                <a:cs typeface="Overlock"/>
                <a:sym typeface="Overlock"/>
              </a:rPr>
              <a:t>Heatmap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r>
              <a:rPr lang="id" sz="1400" b="0" i="1" u="none" strike="noStrike" cap="none">
                <a:solidFill>
                  <a:srgbClr val="000000"/>
                </a:solidFill>
                <a:latin typeface="Overlock"/>
                <a:ea typeface="Overlock"/>
                <a:cs typeface="Overlock"/>
                <a:sym typeface="Overlock"/>
              </a:rPr>
              <a:t>Line chart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400"/>
              <a:buFont typeface="Arial"/>
              <a:buNone/>
            </a:pPr>
            <a:r>
              <a:rPr lang="id" sz="1400" b="0" i="1" u="none" strike="noStrike" cap="none">
                <a:solidFill>
                  <a:srgbClr val="000000"/>
                </a:solidFill>
                <a:latin typeface="Overlock"/>
                <a:ea typeface="Overlock"/>
                <a:cs typeface="Overlock"/>
                <a:sym typeface="Overlock"/>
              </a:rPr>
              <a:t>Scatter plot</a:t>
            </a:r>
            <a:endParaRPr sz="1400" b="0" i="0" u="none" strike="noStrike" cap="none">
              <a:solidFill>
                <a:srgbClr val="000000"/>
              </a:solidFill>
              <a:latin typeface="Arial"/>
              <a:ea typeface="Arial"/>
              <a:cs typeface="Arial"/>
              <a:sym typeface="Arial"/>
            </a:endParaRPr>
          </a:p>
        </p:txBody>
      </p:sp>
      <p:pic>
        <p:nvPicPr>
          <p:cNvPr id="692" name="Google Shape;692;p77" descr="Logo&#10;&#10;Description automatically generated"/>
          <p:cNvPicPr preferRelativeResize="0"/>
          <p:nvPr/>
        </p:nvPicPr>
        <p:blipFill rotWithShape="1">
          <a:blip r:embed="rId4">
            <a:alphaModFix/>
          </a:blip>
          <a:srcRect/>
          <a:stretch/>
        </p:blipFill>
        <p:spPr>
          <a:xfrm>
            <a:off x="495752" y="537350"/>
            <a:ext cx="2148174" cy="615125"/>
          </a:xfrm>
          <a:prstGeom prst="rect">
            <a:avLst/>
          </a:prstGeom>
          <a:noFill/>
          <a:ln>
            <a:noFill/>
          </a:ln>
        </p:spPr>
      </p:pic>
      <p:pic>
        <p:nvPicPr>
          <p:cNvPr id="693" name="Google Shape;693;p77"/>
          <p:cNvPicPr preferRelativeResize="0"/>
          <p:nvPr/>
        </p:nvPicPr>
        <p:blipFill rotWithShape="1">
          <a:blip r:embed="rId5">
            <a:alphaModFix/>
          </a:blip>
          <a:srcRect/>
          <a:stretch/>
        </p:blipFill>
        <p:spPr>
          <a:xfrm>
            <a:off x="5349516" y="471455"/>
            <a:ext cx="1745349" cy="1269636"/>
          </a:xfrm>
          <a:prstGeom prst="rect">
            <a:avLst/>
          </a:prstGeom>
          <a:noFill/>
          <a:ln>
            <a:noFill/>
          </a:ln>
        </p:spPr>
      </p:pic>
      <p:pic>
        <p:nvPicPr>
          <p:cNvPr id="694" name="Google Shape;694;p77"/>
          <p:cNvPicPr preferRelativeResize="0"/>
          <p:nvPr/>
        </p:nvPicPr>
        <p:blipFill rotWithShape="1">
          <a:blip r:embed="rId6">
            <a:alphaModFix/>
          </a:blip>
          <a:srcRect/>
          <a:stretch/>
        </p:blipFill>
        <p:spPr>
          <a:xfrm>
            <a:off x="5316115" y="3275150"/>
            <a:ext cx="1778749" cy="1518856"/>
          </a:xfrm>
          <a:prstGeom prst="rect">
            <a:avLst/>
          </a:prstGeom>
          <a:noFill/>
          <a:ln>
            <a:noFill/>
          </a:ln>
        </p:spPr>
      </p:pic>
      <p:pic>
        <p:nvPicPr>
          <p:cNvPr id="695" name="Google Shape;695;p77"/>
          <p:cNvPicPr preferRelativeResize="0"/>
          <p:nvPr/>
        </p:nvPicPr>
        <p:blipFill rotWithShape="1">
          <a:blip r:embed="rId7">
            <a:alphaModFix/>
          </a:blip>
          <a:srcRect/>
          <a:stretch/>
        </p:blipFill>
        <p:spPr>
          <a:xfrm>
            <a:off x="5316115" y="1856632"/>
            <a:ext cx="1778749" cy="1339244"/>
          </a:xfrm>
          <a:prstGeom prst="rect">
            <a:avLst/>
          </a:prstGeom>
          <a:noFill/>
          <a:ln>
            <a:noFill/>
          </a:ln>
        </p:spPr>
      </p:pic>
      <p:cxnSp>
        <p:nvCxnSpPr>
          <p:cNvPr id="696" name="Google Shape;696;p77"/>
          <p:cNvCxnSpPr/>
          <p:nvPr/>
        </p:nvCxnSpPr>
        <p:spPr>
          <a:xfrm>
            <a:off x="505125" y="1204875"/>
            <a:ext cx="2226000" cy="0"/>
          </a:xfrm>
          <a:prstGeom prst="straightConnector1">
            <a:avLst/>
          </a:prstGeom>
          <a:noFill/>
          <a:ln w="9525" cap="flat" cmpd="sng">
            <a:solidFill>
              <a:srgbClr val="000000"/>
            </a:solidFill>
            <a:prstDash val="solid"/>
            <a:round/>
            <a:headEnd type="none" w="sm" len="sm"/>
            <a:tailEnd type="none" w="sm" len="sm"/>
          </a:ln>
        </p:spPr>
      </p:cxnSp>
      <p:sp>
        <p:nvSpPr>
          <p:cNvPr id="697" name="Google Shape;697;p77"/>
          <p:cNvSpPr txBox="1">
            <a:spLocks noGrp="1"/>
          </p:cNvSpPr>
          <p:nvPr>
            <p:ph type="sldNum" idx="12"/>
          </p:nvPr>
        </p:nvSpPr>
        <p:spPr>
          <a:xfrm>
            <a:off x="210425" y="4793988"/>
            <a:ext cx="382500" cy="2730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id"/>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8"/>
          <p:cNvSpPr txBox="1">
            <a:spLocks noGrp="1"/>
          </p:cNvSpPr>
          <p:nvPr>
            <p:ph type="body" idx="1"/>
          </p:nvPr>
        </p:nvSpPr>
        <p:spPr>
          <a:xfrm>
            <a:off x="311700" y="1152475"/>
            <a:ext cx="5342906" cy="3416400"/>
          </a:xfrm>
          <a:prstGeom prst="rect">
            <a:avLst/>
          </a:prstGeom>
          <a:noFill/>
          <a:ln>
            <a:noFill/>
          </a:ln>
        </p:spPr>
        <p:txBody>
          <a:bodyPr spcFirstLastPara="1" wrap="square" lIns="91425" tIns="45700" rIns="91425" bIns="45700" anchor="t" anchorCtr="0">
            <a:normAutofit lnSpcReduction="10000"/>
          </a:bodyPr>
          <a:lstStyle/>
          <a:p>
            <a:pPr marL="457200" lvl="0" indent="-228600" algn="l" rtl="0">
              <a:lnSpc>
                <a:spcPct val="115000"/>
              </a:lnSpc>
              <a:spcBef>
                <a:spcPts val="0"/>
              </a:spcBef>
              <a:spcAft>
                <a:spcPts val="0"/>
              </a:spcAft>
              <a:buClr>
                <a:schemeClr val="dk1"/>
              </a:buClr>
              <a:buSzPts val="1800"/>
              <a:buNone/>
            </a:pPr>
            <a:endParaRPr sz="1600" b="0" i="0" u="none" strike="noStrike" cap="none">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b="1" i="0" u="none" strike="noStrike" cap="none">
                <a:solidFill>
                  <a:schemeClr val="lt1"/>
                </a:solidFill>
                <a:latin typeface="Arial"/>
                <a:ea typeface="Arial"/>
                <a:cs typeface="Arial"/>
                <a:sym typeface="Arial"/>
              </a:rPr>
              <a:t>Scikit-learn</a:t>
            </a:r>
            <a:r>
              <a:rPr lang="id" sz="1600" b="0" i="0" u="none" strike="noStrike" cap="none">
                <a:solidFill>
                  <a:schemeClr val="lt1"/>
                </a:solidFill>
                <a:latin typeface="Arial"/>
                <a:ea typeface="Arial"/>
                <a:cs typeface="Arial"/>
                <a:sym typeface="Arial"/>
              </a:rPr>
              <a:t> adalah library untuk mempraktikkan </a:t>
            </a:r>
            <a:r>
              <a:rPr lang="id" sz="1600" b="0" i="1" u="none" strike="noStrike" cap="none">
                <a:solidFill>
                  <a:schemeClr val="lt1"/>
                </a:solidFill>
                <a:latin typeface="Arial"/>
                <a:ea typeface="Arial"/>
                <a:cs typeface="Arial"/>
                <a:sym typeface="Arial"/>
              </a:rPr>
              <a:t>machine learning </a:t>
            </a:r>
            <a:r>
              <a:rPr lang="id" sz="1600" b="0" u="none" strike="noStrike" cap="none">
                <a:solidFill>
                  <a:schemeClr val="lt1"/>
                </a:solidFill>
                <a:latin typeface="Arial"/>
                <a:ea typeface="Arial"/>
                <a:cs typeface="Arial"/>
                <a:sym typeface="Arial"/>
              </a:rPr>
              <a:t>dan membuat model</a:t>
            </a:r>
            <a:endParaRPr sz="1600" b="0" i="1" u="none" strike="noStrike" cap="none">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a:solidFill>
                  <a:schemeClr val="lt1"/>
                </a:solidFill>
                <a:latin typeface="Arial"/>
                <a:ea typeface="Arial"/>
                <a:cs typeface="Arial"/>
                <a:sym typeface="Arial"/>
              </a:rPr>
              <a:t>Bersifat </a:t>
            </a:r>
            <a:r>
              <a:rPr lang="id" sz="1600" i="1">
                <a:solidFill>
                  <a:schemeClr val="lt1"/>
                </a:solidFill>
                <a:latin typeface="Arial"/>
                <a:ea typeface="Arial"/>
                <a:cs typeface="Arial"/>
                <a:sym typeface="Arial"/>
              </a:rPr>
              <a:t>open source </a:t>
            </a:r>
            <a:r>
              <a:rPr lang="id" sz="1600">
                <a:solidFill>
                  <a:schemeClr val="lt1"/>
                </a:solidFill>
                <a:latin typeface="Arial"/>
                <a:ea typeface="Arial"/>
                <a:cs typeface="Arial"/>
                <a:sym typeface="Arial"/>
              </a:rPr>
              <a:t>dan tersedia di </a:t>
            </a:r>
            <a:r>
              <a:rPr lang="id" sz="16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https://scikit-learn.org/</a:t>
            </a:r>
            <a:endParaRPr sz="1600">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a:solidFill>
                  <a:schemeClr val="lt1"/>
                </a:solidFill>
                <a:latin typeface="Arial"/>
                <a:ea typeface="Arial"/>
                <a:cs typeface="Arial"/>
                <a:sym typeface="Arial"/>
              </a:rPr>
              <a:t>Scikit-learn diawali dari project SciPy </a:t>
            </a:r>
            <a:r>
              <a:rPr lang="id" sz="1600" i="1">
                <a:solidFill>
                  <a:schemeClr val="lt1"/>
                </a:solidFill>
                <a:latin typeface="Arial"/>
                <a:ea typeface="Arial"/>
                <a:cs typeface="Arial"/>
                <a:sym typeface="Arial"/>
              </a:rPr>
              <a:t>(Scientific Python) </a:t>
            </a:r>
            <a:r>
              <a:rPr lang="id" sz="1600">
                <a:solidFill>
                  <a:schemeClr val="lt1"/>
                </a:solidFill>
                <a:latin typeface="Arial"/>
                <a:ea typeface="Arial"/>
                <a:cs typeface="Arial"/>
                <a:sym typeface="Arial"/>
              </a:rPr>
              <a:t>yang berisi fungsi-fungsi matematis</a:t>
            </a:r>
            <a:endParaRPr sz="1600">
              <a:solidFill>
                <a:schemeClr val="lt1"/>
              </a:solidFill>
              <a:latin typeface="Arial"/>
              <a:ea typeface="Arial"/>
              <a:cs typeface="Arial"/>
              <a:sym typeface="Arial"/>
            </a:endParaRPr>
          </a:p>
          <a:p>
            <a:pPr marL="457200" lvl="0" indent="-342900" algn="l" rtl="0">
              <a:lnSpc>
                <a:spcPct val="115000"/>
              </a:lnSpc>
              <a:spcBef>
                <a:spcPts val="0"/>
              </a:spcBef>
              <a:spcAft>
                <a:spcPts val="0"/>
              </a:spcAft>
              <a:buClr>
                <a:schemeClr val="lt1"/>
              </a:buClr>
              <a:buSzPts val="1800"/>
              <a:buChar char="●"/>
            </a:pPr>
            <a:r>
              <a:rPr lang="id" sz="1600" i="0">
                <a:solidFill>
                  <a:schemeClr val="lt1"/>
                </a:solidFill>
                <a:latin typeface="Arial"/>
                <a:ea typeface="Arial"/>
                <a:cs typeface="Arial"/>
                <a:sym typeface="Arial"/>
              </a:rPr>
              <a:t>Jika library belum terpasang, tuliskan perintah instalasi: </a:t>
            </a:r>
            <a:endParaRPr/>
          </a:p>
          <a:p>
            <a:pPr marL="596900" lvl="1" indent="0" algn="l" rtl="0">
              <a:lnSpc>
                <a:spcPct val="115000"/>
              </a:lnSpc>
              <a:spcBef>
                <a:spcPts val="0"/>
              </a:spcBef>
              <a:spcAft>
                <a:spcPts val="0"/>
              </a:spcAft>
              <a:buClr>
                <a:schemeClr val="lt1"/>
              </a:buClr>
              <a:buSzPts val="1400"/>
              <a:buNone/>
            </a:pPr>
            <a:r>
              <a:rPr lang="id" sz="1200">
                <a:solidFill>
                  <a:schemeClr val="lt1"/>
                </a:solidFill>
                <a:latin typeface="Arial"/>
                <a:ea typeface="Arial"/>
                <a:cs typeface="Arial"/>
                <a:sym typeface="Arial"/>
              </a:rPr>
              <a:t>	</a:t>
            </a:r>
            <a:r>
              <a:rPr lang="id" i="0">
                <a:solidFill>
                  <a:schemeClr val="lt1"/>
                </a:solidFill>
                <a:highlight>
                  <a:schemeClr val="accent1"/>
                </a:highlight>
                <a:latin typeface="Courier New"/>
                <a:ea typeface="Courier New"/>
                <a:cs typeface="Courier New"/>
                <a:sym typeface="Courier New"/>
              </a:rPr>
              <a:t>pip install sklearn</a:t>
            </a:r>
            <a:endParaRPr i="0">
              <a:solidFill>
                <a:schemeClr val="lt1"/>
              </a:solidFill>
              <a:highlight>
                <a:schemeClr val="accent1"/>
              </a:highlight>
              <a:latin typeface="Courier New"/>
              <a:ea typeface="Courier New"/>
              <a:cs typeface="Courier New"/>
              <a:sym typeface="Courier New"/>
            </a:endParaRPr>
          </a:p>
          <a:p>
            <a:pPr marL="457200" lvl="0" indent="-342900" algn="l" rtl="0">
              <a:lnSpc>
                <a:spcPct val="115000"/>
              </a:lnSpc>
              <a:spcBef>
                <a:spcPts val="0"/>
              </a:spcBef>
              <a:spcAft>
                <a:spcPts val="0"/>
              </a:spcAft>
              <a:buClr>
                <a:schemeClr val="lt1"/>
              </a:buClr>
              <a:buSzPts val="1800"/>
              <a:buChar char="●"/>
            </a:pPr>
            <a:r>
              <a:rPr lang="id" sz="1600">
                <a:solidFill>
                  <a:schemeClr val="lt1"/>
                </a:solidFill>
                <a:latin typeface="Arial"/>
                <a:ea typeface="Arial"/>
                <a:cs typeface="Arial"/>
                <a:sym typeface="Arial"/>
              </a:rPr>
              <a:t>Kemudian impor:</a:t>
            </a:r>
            <a:endParaRPr sz="1600">
              <a:solidFill>
                <a:schemeClr val="lt1"/>
              </a:solidFill>
              <a:latin typeface="Arial"/>
              <a:ea typeface="Arial"/>
              <a:cs typeface="Arial"/>
              <a:sym typeface="Arial"/>
            </a:endParaRPr>
          </a:p>
          <a:p>
            <a:pPr marL="114300" lvl="0" indent="0" algn="l" rtl="0">
              <a:lnSpc>
                <a:spcPct val="115000"/>
              </a:lnSpc>
              <a:spcBef>
                <a:spcPts val="0"/>
              </a:spcBef>
              <a:spcAft>
                <a:spcPts val="0"/>
              </a:spcAft>
              <a:buClr>
                <a:schemeClr val="lt1"/>
              </a:buClr>
              <a:buSzPts val="1800"/>
              <a:buNone/>
            </a:pPr>
            <a:r>
              <a:rPr lang="id" sz="1600" i="1">
                <a:solidFill>
                  <a:schemeClr val="lt1"/>
                </a:solidFill>
                <a:latin typeface="Arial"/>
                <a:ea typeface="Arial"/>
                <a:cs typeface="Arial"/>
                <a:sym typeface="Arial"/>
              </a:rPr>
              <a:t>		</a:t>
            </a:r>
            <a:r>
              <a:rPr lang="id" sz="1800">
                <a:solidFill>
                  <a:schemeClr val="lt1"/>
                </a:solidFill>
                <a:highlight>
                  <a:schemeClr val="accent1"/>
                </a:highlight>
                <a:latin typeface="Courier New"/>
                <a:ea typeface="Courier New"/>
                <a:cs typeface="Courier New"/>
                <a:sym typeface="Courier New"/>
              </a:rPr>
              <a:t>import sklearn</a:t>
            </a:r>
            <a:endParaRPr sz="2000">
              <a:solidFill>
                <a:schemeClr val="lt1"/>
              </a:solidFill>
              <a:highlight>
                <a:schemeClr val="accent1"/>
              </a:highlight>
              <a:latin typeface="Courier New"/>
              <a:ea typeface="Courier New"/>
              <a:cs typeface="Courier New"/>
              <a:sym typeface="Courier New"/>
            </a:endParaRPr>
          </a:p>
        </p:txBody>
      </p:sp>
      <p:sp>
        <p:nvSpPr>
          <p:cNvPr id="703" name="Google Shape;703;p78"/>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44</a:t>
            </a:fld>
            <a:endParaRPr/>
          </a:p>
        </p:txBody>
      </p:sp>
      <p:sp>
        <p:nvSpPr>
          <p:cNvPr id="704" name="Google Shape;704;p78"/>
          <p:cNvSpPr/>
          <p:nvPr/>
        </p:nvSpPr>
        <p:spPr>
          <a:xfrm rot="5400000">
            <a:off x="4316282" y="2397138"/>
            <a:ext cx="2589300" cy="349200"/>
          </a:xfrm>
          <a:prstGeom prst="triangle">
            <a:avLst>
              <a:gd name="adj" fmla="val 50000"/>
            </a:avLst>
          </a:prstGeom>
          <a:solidFill>
            <a:srgbClr val="ABE1D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cxnSp>
        <p:nvCxnSpPr>
          <p:cNvPr id="705" name="Google Shape;705;p78"/>
          <p:cNvCxnSpPr/>
          <p:nvPr/>
        </p:nvCxnSpPr>
        <p:spPr>
          <a:xfrm>
            <a:off x="6138192" y="1068201"/>
            <a:ext cx="1952700" cy="1500"/>
          </a:xfrm>
          <a:prstGeom prst="straightConnector1">
            <a:avLst/>
          </a:prstGeom>
          <a:noFill/>
          <a:ln w="9525" cap="flat" cmpd="sng">
            <a:solidFill>
              <a:srgbClr val="000000"/>
            </a:solidFill>
            <a:prstDash val="solid"/>
            <a:round/>
            <a:headEnd type="none" w="sm" len="sm"/>
            <a:tailEnd type="none" w="sm" len="sm"/>
          </a:ln>
        </p:spPr>
      </p:cxnSp>
      <p:sp>
        <p:nvSpPr>
          <p:cNvPr id="706" name="Google Shape;706;p78"/>
          <p:cNvSpPr/>
          <p:nvPr/>
        </p:nvSpPr>
        <p:spPr>
          <a:xfrm>
            <a:off x="6136629" y="684417"/>
            <a:ext cx="2625000" cy="2463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1920"/>
              <a:buFont typeface="Arial"/>
              <a:buNone/>
            </a:pPr>
            <a:r>
              <a:rPr lang="id" sz="1600" b="1" i="1" u="none" strike="noStrike" cap="none">
                <a:solidFill>
                  <a:schemeClr val="lt1"/>
                </a:solidFill>
                <a:latin typeface="Arial"/>
                <a:ea typeface="Arial"/>
                <a:cs typeface="Arial"/>
                <a:sym typeface="Arial"/>
              </a:rPr>
              <a:t>Classification</a:t>
            </a:r>
            <a:endParaRPr sz="1400" b="0" i="0" u="none" strike="noStrike" cap="none">
              <a:solidFill>
                <a:srgbClr val="000000"/>
              </a:solidFill>
              <a:latin typeface="Arial"/>
              <a:ea typeface="Arial"/>
              <a:cs typeface="Arial"/>
              <a:sym typeface="Arial"/>
            </a:endParaRPr>
          </a:p>
        </p:txBody>
      </p:sp>
      <p:sp>
        <p:nvSpPr>
          <p:cNvPr id="707" name="Google Shape;707;p78"/>
          <p:cNvSpPr/>
          <p:nvPr/>
        </p:nvSpPr>
        <p:spPr>
          <a:xfrm>
            <a:off x="6142979" y="1101963"/>
            <a:ext cx="2844300" cy="1077300"/>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Support Vector Machines</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Decision Tree</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Random Forest</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Neural Network</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Nearest neighbors</a:t>
            </a:r>
            <a:endParaRPr sz="1400" b="0" i="0" u="none" strike="noStrike" cap="none">
              <a:solidFill>
                <a:srgbClr val="000000"/>
              </a:solidFill>
              <a:latin typeface="Arial"/>
              <a:ea typeface="Arial"/>
              <a:cs typeface="Arial"/>
              <a:sym typeface="Arial"/>
            </a:endParaRPr>
          </a:p>
        </p:txBody>
      </p:sp>
      <p:cxnSp>
        <p:nvCxnSpPr>
          <p:cNvPr id="708" name="Google Shape;708;p78"/>
          <p:cNvCxnSpPr/>
          <p:nvPr/>
        </p:nvCxnSpPr>
        <p:spPr>
          <a:xfrm>
            <a:off x="6138192" y="2964329"/>
            <a:ext cx="1952700" cy="1500"/>
          </a:xfrm>
          <a:prstGeom prst="straightConnector1">
            <a:avLst/>
          </a:prstGeom>
          <a:noFill/>
          <a:ln w="9525" cap="flat" cmpd="sng">
            <a:solidFill>
              <a:srgbClr val="000000"/>
            </a:solidFill>
            <a:prstDash val="solid"/>
            <a:round/>
            <a:headEnd type="none" w="sm" len="sm"/>
            <a:tailEnd type="none" w="sm" len="sm"/>
          </a:ln>
        </p:spPr>
      </p:cxnSp>
      <p:sp>
        <p:nvSpPr>
          <p:cNvPr id="709" name="Google Shape;709;p78"/>
          <p:cNvSpPr/>
          <p:nvPr/>
        </p:nvSpPr>
        <p:spPr>
          <a:xfrm>
            <a:off x="6139779" y="2656195"/>
            <a:ext cx="1944600" cy="2463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1920"/>
              <a:buFont typeface="Arial"/>
              <a:buNone/>
            </a:pPr>
            <a:r>
              <a:rPr lang="id" sz="1600" b="1" i="1" u="none" strike="noStrike" cap="none">
                <a:solidFill>
                  <a:schemeClr val="lt1"/>
                </a:solidFill>
                <a:latin typeface="Arial"/>
                <a:ea typeface="Arial"/>
                <a:cs typeface="Arial"/>
                <a:sym typeface="Arial"/>
              </a:rPr>
              <a:t>Clustering</a:t>
            </a:r>
            <a:endParaRPr sz="1400" b="0" i="0" u="none" strike="noStrike" cap="none">
              <a:solidFill>
                <a:srgbClr val="000000"/>
              </a:solidFill>
              <a:latin typeface="Arial"/>
              <a:ea typeface="Arial"/>
              <a:cs typeface="Arial"/>
              <a:sym typeface="Arial"/>
            </a:endParaRPr>
          </a:p>
        </p:txBody>
      </p:sp>
      <p:sp>
        <p:nvSpPr>
          <p:cNvPr id="710" name="Google Shape;710;p78"/>
          <p:cNvSpPr/>
          <p:nvPr/>
        </p:nvSpPr>
        <p:spPr>
          <a:xfrm>
            <a:off x="6142974" y="3037900"/>
            <a:ext cx="2893800" cy="430800"/>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K-Means Clustering</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Hierarchical Clustering</a:t>
            </a:r>
            <a:endParaRPr sz="1400" b="0" i="0" u="none" strike="noStrike" cap="none">
              <a:solidFill>
                <a:srgbClr val="000000"/>
              </a:solidFill>
              <a:latin typeface="Arial"/>
              <a:ea typeface="Arial"/>
              <a:cs typeface="Arial"/>
              <a:sym typeface="Arial"/>
            </a:endParaRPr>
          </a:p>
        </p:txBody>
      </p:sp>
      <p:pic>
        <p:nvPicPr>
          <p:cNvPr id="711" name="Google Shape;711;p78" descr="Logo&#10;&#10;Description automatically generated"/>
          <p:cNvPicPr preferRelativeResize="0"/>
          <p:nvPr/>
        </p:nvPicPr>
        <p:blipFill rotWithShape="1">
          <a:blip r:embed="rId4">
            <a:alphaModFix/>
          </a:blip>
          <a:srcRect/>
          <a:stretch/>
        </p:blipFill>
        <p:spPr>
          <a:xfrm>
            <a:off x="505123" y="503962"/>
            <a:ext cx="1127949" cy="607225"/>
          </a:xfrm>
          <a:prstGeom prst="rect">
            <a:avLst/>
          </a:prstGeom>
          <a:noFill/>
          <a:ln>
            <a:noFill/>
          </a:ln>
        </p:spPr>
      </p:pic>
      <p:cxnSp>
        <p:nvCxnSpPr>
          <p:cNvPr id="712" name="Google Shape;712;p78"/>
          <p:cNvCxnSpPr/>
          <p:nvPr/>
        </p:nvCxnSpPr>
        <p:spPr>
          <a:xfrm>
            <a:off x="6138243" y="4136376"/>
            <a:ext cx="1952700" cy="1500"/>
          </a:xfrm>
          <a:prstGeom prst="straightConnector1">
            <a:avLst/>
          </a:prstGeom>
          <a:noFill/>
          <a:ln w="9525" cap="flat" cmpd="sng">
            <a:solidFill>
              <a:srgbClr val="000000"/>
            </a:solidFill>
            <a:prstDash val="solid"/>
            <a:round/>
            <a:headEnd type="none" w="sm" len="sm"/>
            <a:tailEnd type="none" w="sm" len="sm"/>
          </a:ln>
        </p:spPr>
      </p:cxnSp>
      <p:sp>
        <p:nvSpPr>
          <p:cNvPr id="713" name="Google Shape;713;p78"/>
          <p:cNvSpPr/>
          <p:nvPr/>
        </p:nvSpPr>
        <p:spPr>
          <a:xfrm>
            <a:off x="6139830" y="3828242"/>
            <a:ext cx="1944600" cy="2463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1920"/>
              <a:buFont typeface="Arial"/>
              <a:buNone/>
            </a:pPr>
            <a:r>
              <a:rPr lang="id" sz="1600" b="1" i="1" u="none" strike="noStrike" cap="none">
                <a:solidFill>
                  <a:schemeClr val="lt1"/>
                </a:solidFill>
                <a:latin typeface="Arial"/>
                <a:ea typeface="Arial"/>
                <a:cs typeface="Arial"/>
                <a:sym typeface="Arial"/>
              </a:rPr>
              <a:t>Model Selection</a:t>
            </a:r>
            <a:endParaRPr sz="1400" b="0" i="0" u="none" strike="noStrike" cap="none">
              <a:solidFill>
                <a:srgbClr val="000000"/>
              </a:solidFill>
              <a:latin typeface="Arial"/>
              <a:ea typeface="Arial"/>
              <a:cs typeface="Arial"/>
              <a:sym typeface="Arial"/>
            </a:endParaRPr>
          </a:p>
        </p:txBody>
      </p:sp>
      <p:sp>
        <p:nvSpPr>
          <p:cNvPr id="714" name="Google Shape;714;p78"/>
          <p:cNvSpPr/>
          <p:nvPr/>
        </p:nvSpPr>
        <p:spPr>
          <a:xfrm>
            <a:off x="6136617" y="4137976"/>
            <a:ext cx="3255900" cy="430800"/>
          </a:xfrm>
          <a:prstGeom prst="rect">
            <a:avLst/>
          </a:prstGeom>
          <a:noFill/>
          <a:ln>
            <a:noFill/>
          </a:ln>
        </p:spPr>
        <p:txBody>
          <a:bodyPr spcFirstLastPara="1" wrap="square" lIns="0" tIns="0" rIns="0" bIns="0" anchor="t" anchorCtr="0">
            <a:spAutoFit/>
          </a:bodyPr>
          <a:lstStyle/>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Cross validation</a:t>
            </a:r>
            <a:endParaRPr sz="1400" b="0" i="0" u="none" strike="noStrike" cap="none">
              <a:solidFill>
                <a:srgbClr val="000000"/>
              </a:solidFill>
              <a:latin typeface="Arial"/>
              <a:ea typeface="Arial"/>
              <a:cs typeface="Arial"/>
              <a:sym typeface="Arial"/>
            </a:endParaRPr>
          </a:p>
          <a:p>
            <a:pPr marL="144463" marR="0" lvl="1" indent="-142875" algn="l" rtl="0">
              <a:lnSpc>
                <a:spcPct val="100000"/>
              </a:lnSpc>
              <a:spcBef>
                <a:spcPts val="0"/>
              </a:spcBef>
              <a:spcAft>
                <a:spcPts val="0"/>
              </a:spcAft>
              <a:buClr>
                <a:schemeClr val="lt1"/>
              </a:buClr>
              <a:buSzPts val="1680"/>
              <a:buFont typeface="Arial"/>
              <a:buChar char="•"/>
            </a:pPr>
            <a:r>
              <a:rPr lang="id" sz="1400" b="0" i="1" u="none" strike="noStrike" cap="none">
                <a:solidFill>
                  <a:schemeClr val="lt1"/>
                </a:solidFill>
                <a:latin typeface="Arial"/>
                <a:ea typeface="Arial"/>
                <a:cs typeface="Arial"/>
                <a:sym typeface="Arial"/>
              </a:rPr>
              <a:t>Metrics</a:t>
            </a:r>
            <a:endParaRPr sz="1400" b="0" i="0" u="none" strike="noStrike" cap="none">
              <a:solidFill>
                <a:srgbClr val="000000"/>
              </a:solidFill>
              <a:latin typeface="Arial"/>
              <a:ea typeface="Arial"/>
              <a:cs typeface="Arial"/>
              <a:sym typeface="Arial"/>
            </a:endParaRPr>
          </a:p>
        </p:txBody>
      </p:sp>
      <p:cxnSp>
        <p:nvCxnSpPr>
          <p:cNvPr id="715" name="Google Shape;715;p78"/>
          <p:cNvCxnSpPr/>
          <p:nvPr/>
        </p:nvCxnSpPr>
        <p:spPr>
          <a:xfrm>
            <a:off x="505125" y="1204875"/>
            <a:ext cx="12219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F3570"/>
              </a:buClr>
              <a:buSzPts val="2800"/>
              <a:buFont typeface="Overlock"/>
              <a:buNone/>
            </a:pPr>
            <a:r>
              <a:rPr lang="id" sz="2800" b="1" i="0" u="none" strike="noStrike" cap="none">
                <a:solidFill>
                  <a:schemeClr val="dk1"/>
                </a:solidFill>
              </a:rPr>
              <a:t>Summary</a:t>
            </a:r>
            <a:endParaRPr>
              <a:solidFill>
                <a:schemeClr val="dk1"/>
              </a:solidFill>
            </a:endParaRPr>
          </a:p>
        </p:txBody>
      </p:sp>
      <p:sp>
        <p:nvSpPr>
          <p:cNvPr id="721" name="Google Shape;721;p79"/>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p>
            <a:pPr marL="114300" lvl="0" indent="0" algn="l" rtl="0">
              <a:lnSpc>
                <a:spcPct val="115000"/>
              </a:lnSpc>
              <a:spcBef>
                <a:spcPts val="0"/>
              </a:spcBef>
              <a:spcAft>
                <a:spcPts val="0"/>
              </a:spcAft>
              <a:buClr>
                <a:schemeClr val="lt1"/>
              </a:buClr>
              <a:buSzPts val="1946"/>
              <a:buNone/>
            </a:pPr>
            <a:r>
              <a:rPr lang="id" sz="1600" b="0" i="0" u="none" strike="noStrike" cap="none">
                <a:solidFill>
                  <a:schemeClr val="lt1"/>
                </a:solidFill>
                <a:latin typeface="Arial"/>
                <a:ea typeface="Arial"/>
                <a:cs typeface="Arial"/>
                <a:sym typeface="Arial"/>
              </a:rPr>
              <a:t>Pada topik ini, kita sudah mempelajari:</a:t>
            </a:r>
            <a:endParaRPr sz="1600"/>
          </a:p>
          <a:p>
            <a:pPr marL="457200" lvl="0" indent="-330200" algn="l" rtl="0">
              <a:lnSpc>
                <a:spcPct val="115000"/>
              </a:lnSpc>
              <a:spcBef>
                <a:spcPts val="0"/>
              </a:spcBef>
              <a:spcAft>
                <a:spcPts val="0"/>
              </a:spcAft>
              <a:buClr>
                <a:schemeClr val="lt1"/>
              </a:buClr>
              <a:buSzPts val="1600"/>
              <a:buChar char="●"/>
            </a:pPr>
            <a:r>
              <a:rPr lang="id" sz="1600" b="0" i="0" u="none" strike="noStrike" cap="none">
                <a:solidFill>
                  <a:schemeClr val="lt1"/>
                </a:solidFill>
                <a:latin typeface="Arial"/>
                <a:ea typeface="Arial"/>
                <a:cs typeface="Arial"/>
                <a:sym typeface="Arial"/>
              </a:rPr>
              <a:t>Keunggulan Python sebagai Tools dalam proyek data science</a:t>
            </a:r>
            <a:endParaRPr sz="1600"/>
          </a:p>
          <a:p>
            <a:pPr marL="457200" lvl="0" indent="-330200" algn="l" rtl="0">
              <a:lnSpc>
                <a:spcPct val="115000"/>
              </a:lnSpc>
              <a:spcBef>
                <a:spcPts val="0"/>
              </a:spcBef>
              <a:spcAft>
                <a:spcPts val="0"/>
              </a:spcAft>
              <a:buClr>
                <a:schemeClr val="lt1"/>
              </a:buClr>
              <a:buSzPts val="1600"/>
              <a:buChar char="●"/>
            </a:pPr>
            <a:r>
              <a:rPr lang="id" sz="1600" b="0" i="1" u="none" strike="noStrike" cap="none">
                <a:solidFill>
                  <a:schemeClr val="lt1"/>
                </a:solidFill>
                <a:latin typeface="Arial"/>
                <a:ea typeface="Arial"/>
                <a:cs typeface="Arial"/>
                <a:sym typeface="Arial"/>
              </a:rPr>
              <a:t>Development environment </a:t>
            </a:r>
            <a:r>
              <a:rPr lang="id" sz="1600">
                <a:solidFill>
                  <a:schemeClr val="lt1"/>
                </a:solidFill>
                <a:latin typeface="Arial"/>
                <a:ea typeface="Arial"/>
                <a:cs typeface="Arial"/>
                <a:sym typeface="Arial"/>
              </a:rPr>
              <a:t>Python </a:t>
            </a:r>
            <a:r>
              <a:rPr lang="id" sz="1600" b="0" u="none" strike="noStrike" cap="none">
                <a:solidFill>
                  <a:schemeClr val="lt1"/>
                </a:solidFill>
                <a:latin typeface="Arial"/>
                <a:ea typeface="Arial"/>
                <a:cs typeface="Arial"/>
                <a:sym typeface="Arial"/>
              </a:rPr>
              <a:t>yang bervariasi, baik yang bersifat </a:t>
            </a:r>
            <a:r>
              <a:rPr lang="id" sz="1600" b="0" i="1" u="none" strike="noStrike" cap="none">
                <a:solidFill>
                  <a:schemeClr val="lt1"/>
                </a:solidFill>
                <a:latin typeface="Arial"/>
                <a:ea typeface="Arial"/>
                <a:cs typeface="Arial"/>
                <a:sym typeface="Arial"/>
              </a:rPr>
              <a:t>offline (local computer) </a:t>
            </a:r>
            <a:r>
              <a:rPr lang="id" sz="1600" b="0" u="none" strike="noStrike" cap="none">
                <a:solidFill>
                  <a:schemeClr val="lt1"/>
                </a:solidFill>
                <a:latin typeface="Arial"/>
                <a:ea typeface="Arial"/>
                <a:cs typeface="Arial"/>
                <a:sym typeface="Arial"/>
              </a:rPr>
              <a:t>maupun berbasis web (Jupyter</a:t>
            </a:r>
            <a:r>
              <a:rPr lang="id" sz="1600">
                <a:solidFill>
                  <a:schemeClr val="lt1"/>
                </a:solidFill>
                <a:latin typeface="Arial"/>
                <a:ea typeface="Arial"/>
                <a:cs typeface="Arial"/>
                <a:sym typeface="Arial"/>
              </a:rPr>
              <a:t> Notebook / Google Colaboratory)</a:t>
            </a:r>
            <a:endParaRPr sz="1600" b="0" u="none" strike="noStrike" cap="none">
              <a:solidFill>
                <a:schemeClr val="lt1"/>
              </a:solidFill>
              <a:latin typeface="Arial"/>
              <a:ea typeface="Arial"/>
              <a:cs typeface="Arial"/>
              <a:sym typeface="Arial"/>
            </a:endParaRPr>
          </a:p>
          <a:p>
            <a:pPr marL="457200" lvl="0" indent="-330200" algn="l" rtl="0">
              <a:lnSpc>
                <a:spcPct val="115000"/>
              </a:lnSpc>
              <a:spcBef>
                <a:spcPts val="0"/>
              </a:spcBef>
              <a:spcAft>
                <a:spcPts val="0"/>
              </a:spcAft>
              <a:buClr>
                <a:schemeClr val="lt1"/>
              </a:buClr>
              <a:buSzPts val="1600"/>
              <a:buChar char="●"/>
            </a:pPr>
            <a:r>
              <a:rPr lang="id" sz="1600" b="0" i="0" u="none" strike="noStrike" cap="none">
                <a:solidFill>
                  <a:schemeClr val="lt1"/>
                </a:solidFill>
                <a:latin typeface="Arial"/>
                <a:ea typeface="Arial"/>
                <a:cs typeface="Arial"/>
                <a:sym typeface="Arial"/>
              </a:rPr>
              <a:t>Dasar-dasar library Python untuk proyek data science:</a:t>
            </a:r>
            <a:endParaRPr sz="1600"/>
          </a:p>
          <a:p>
            <a:pPr marL="914400" lvl="1"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NumPy 🡪 library untuk </a:t>
            </a:r>
            <a:r>
              <a:rPr lang="id" sz="1600" i="1">
                <a:solidFill>
                  <a:schemeClr val="lt1"/>
                </a:solidFill>
                <a:latin typeface="Arial"/>
                <a:ea typeface="Arial"/>
                <a:cs typeface="Arial"/>
                <a:sym typeface="Arial"/>
              </a:rPr>
              <a:t>numerical computation</a:t>
            </a:r>
            <a:endParaRPr sz="1600"/>
          </a:p>
          <a:p>
            <a:pPr marL="914400" lvl="1"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SciPy 🡪 library untuk perhitungan statistika dan matematis</a:t>
            </a:r>
            <a:endParaRPr sz="1600">
              <a:solidFill>
                <a:schemeClr val="lt1"/>
              </a:solidFill>
              <a:latin typeface="Arial"/>
              <a:ea typeface="Arial"/>
              <a:cs typeface="Arial"/>
              <a:sym typeface="Arial"/>
            </a:endParaRPr>
          </a:p>
          <a:p>
            <a:pPr marL="914400" lvl="1"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Pandas 🡪 library untuk analisis dan manipulasi data</a:t>
            </a:r>
            <a:endParaRPr sz="1600"/>
          </a:p>
          <a:p>
            <a:pPr marL="914400" lvl="1" indent="-330200" algn="l" rtl="0">
              <a:lnSpc>
                <a:spcPct val="115000"/>
              </a:lnSpc>
              <a:spcBef>
                <a:spcPts val="0"/>
              </a:spcBef>
              <a:spcAft>
                <a:spcPts val="0"/>
              </a:spcAft>
              <a:buClr>
                <a:schemeClr val="lt1"/>
              </a:buClr>
              <a:buSzPts val="1600"/>
              <a:buChar char="○"/>
            </a:pPr>
            <a:r>
              <a:rPr lang="id" sz="1600" b="0" u="none" strike="noStrike" cap="none">
                <a:solidFill>
                  <a:schemeClr val="lt1"/>
                </a:solidFill>
                <a:latin typeface="Arial"/>
                <a:ea typeface="Arial"/>
                <a:cs typeface="Arial"/>
                <a:sym typeface="Arial"/>
              </a:rPr>
              <a:t>Matplotlib 🡪 library untuk visualisasi data</a:t>
            </a:r>
            <a:endParaRPr sz="1600"/>
          </a:p>
          <a:p>
            <a:pPr marL="914400" lvl="1"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Seaborn 🡪 library untuk visualisasi data dengan </a:t>
            </a:r>
            <a:r>
              <a:rPr lang="id" sz="1600" i="1">
                <a:solidFill>
                  <a:schemeClr val="lt1"/>
                </a:solidFill>
                <a:latin typeface="Arial"/>
                <a:ea typeface="Arial"/>
                <a:cs typeface="Arial"/>
                <a:sym typeface="Arial"/>
              </a:rPr>
              <a:t>high-level interface</a:t>
            </a:r>
            <a:endParaRPr sz="1600" b="0" u="none" strike="noStrike" cap="none">
              <a:solidFill>
                <a:schemeClr val="lt1"/>
              </a:solidFill>
              <a:latin typeface="Arial"/>
              <a:ea typeface="Arial"/>
              <a:cs typeface="Arial"/>
              <a:sym typeface="Arial"/>
            </a:endParaRPr>
          </a:p>
          <a:p>
            <a:pPr marL="914400" lvl="1"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Scikit-learn 🡪 library untuk mempraktikkan </a:t>
            </a:r>
            <a:r>
              <a:rPr lang="id" sz="1600" i="1">
                <a:solidFill>
                  <a:schemeClr val="lt1"/>
                </a:solidFill>
                <a:latin typeface="Arial"/>
                <a:ea typeface="Arial"/>
                <a:cs typeface="Arial"/>
                <a:sym typeface="Arial"/>
              </a:rPr>
              <a:t>machine learning </a:t>
            </a:r>
            <a:r>
              <a:rPr lang="id" sz="1600">
                <a:solidFill>
                  <a:schemeClr val="lt1"/>
                </a:solidFill>
                <a:latin typeface="Arial"/>
                <a:ea typeface="Arial"/>
                <a:cs typeface="Arial"/>
                <a:sym typeface="Arial"/>
              </a:rPr>
              <a:t>dan pemodelan</a:t>
            </a:r>
            <a:endParaRPr sz="1600">
              <a:solidFill>
                <a:schemeClr val="lt1"/>
              </a:solidFill>
              <a:latin typeface="Arial"/>
              <a:ea typeface="Arial"/>
              <a:cs typeface="Arial"/>
              <a:sym typeface="Arial"/>
            </a:endParaRPr>
          </a:p>
        </p:txBody>
      </p:sp>
      <p:sp>
        <p:nvSpPr>
          <p:cNvPr id="722" name="Google Shape;722;p79"/>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45</a:t>
            </a:fld>
            <a:endParaRPr/>
          </a:p>
        </p:txBody>
      </p:sp>
      <p:cxnSp>
        <p:nvCxnSpPr>
          <p:cNvPr id="723" name="Google Shape;723;p79"/>
          <p:cNvCxnSpPr/>
          <p:nvPr/>
        </p:nvCxnSpPr>
        <p:spPr>
          <a:xfrm>
            <a:off x="435275" y="1017725"/>
            <a:ext cx="16671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80"/>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Tools / Lab Online </a:t>
            </a:r>
            <a:endParaRPr/>
          </a:p>
        </p:txBody>
      </p:sp>
      <p:sp>
        <p:nvSpPr>
          <p:cNvPr id="729" name="Google Shape;729;p80"/>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Clr>
                <a:schemeClr val="lt1"/>
              </a:buClr>
              <a:buSzPts val="1600"/>
              <a:buFont typeface="Corbel"/>
              <a:buAutoNum type="arabicPeriod"/>
            </a:pPr>
            <a:r>
              <a:rPr lang="id" sz="1600" u="none" strike="noStrike">
                <a:solidFill>
                  <a:schemeClr val="lt1"/>
                </a:solidFill>
                <a:latin typeface="Arial"/>
                <a:ea typeface="Arial"/>
                <a:cs typeface="Arial"/>
                <a:sym typeface="Arial"/>
              </a:rPr>
              <a:t>Python for Data Science: </a:t>
            </a:r>
            <a:r>
              <a:rPr lang="id" sz="1600" u="sng" strike="noStrik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https://cognitiveclass.ai/courses/python-for-data-science</a:t>
            </a:r>
            <a:r>
              <a:rPr lang="id" sz="1600" u="none" strike="noStrike">
                <a:solidFill>
                  <a:schemeClr val="lt1"/>
                </a:solidFill>
                <a:latin typeface="Arial"/>
                <a:ea typeface="Arial"/>
                <a:cs typeface="Arial"/>
                <a:sym typeface="Arial"/>
              </a:rPr>
              <a:t> </a:t>
            </a:r>
            <a:endParaRPr sz="1600"/>
          </a:p>
          <a:p>
            <a:pPr marL="342900" lvl="0" indent="-342900" algn="l" rtl="0">
              <a:lnSpc>
                <a:spcPct val="115000"/>
              </a:lnSpc>
              <a:spcBef>
                <a:spcPts val="0"/>
              </a:spcBef>
              <a:spcAft>
                <a:spcPts val="0"/>
              </a:spcAft>
              <a:buClr>
                <a:schemeClr val="lt1"/>
              </a:buClr>
              <a:buSzPts val="1600"/>
              <a:buFont typeface="Corbel"/>
              <a:buAutoNum type="arabicPeriod"/>
            </a:pPr>
            <a:r>
              <a:rPr lang="id" sz="1600" u="none" strike="noStrike">
                <a:solidFill>
                  <a:schemeClr val="lt1"/>
                </a:solidFill>
                <a:latin typeface="Arial"/>
                <a:ea typeface="Arial"/>
                <a:cs typeface="Arial"/>
                <a:sym typeface="Arial"/>
              </a:rPr>
              <a:t>Introduction to Python for Data Science: </a:t>
            </a:r>
            <a:r>
              <a:rPr lang="id" sz="1600" u="sng" strike="noStrik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https://www.datacamp.com/courses/intro-to-python-for-data-science</a:t>
            </a:r>
            <a:r>
              <a:rPr lang="id" sz="1600" u="none" strike="noStrike">
                <a:solidFill>
                  <a:schemeClr val="lt1"/>
                </a:solidFill>
                <a:latin typeface="Arial"/>
                <a:ea typeface="Arial"/>
                <a:cs typeface="Arial"/>
                <a:sym typeface="Arial"/>
              </a:rPr>
              <a:t> </a:t>
            </a:r>
            <a:endParaRPr sz="1600"/>
          </a:p>
          <a:p>
            <a:pPr marL="342900" lvl="0" indent="-342900" algn="l" rtl="0">
              <a:lnSpc>
                <a:spcPct val="115000"/>
              </a:lnSpc>
              <a:spcBef>
                <a:spcPts val="0"/>
              </a:spcBef>
              <a:spcAft>
                <a:spcPts val="0"/>
              </a:spcAft>
              <a:buClr>
                <a:schemeClr val="lt1"/>
              </a:buClr>
              <a:buSzPts val="1600"/>
              <a:buFont typeface="Corbel"/>
              <a:buAutoNum type="arabicPeriod"/>
            </a:pPr>
            <a:r>
              <a:rPr lang="id" sz="1600">
                <a:solidFill>
                  <a:schemeClr val="lt1"/>
                </a:solidFill>
                <a:latin typeface="Arial"/>
                <a:ea typeface="Arial"/>
                <a:cs typeface="Arial"/>
                <a:sym typeface="Arial"/>
              </a:rPr>
              <a:t>Build real-world applications with Python: </a:t>
            </a:r>
            <a:r>
              <a:rPr lang="id" sz="1600" u="sng">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https://docs.microsoft.com/en-us/learn/paths/python-language/</a:t>
            </a:r>
            <a:r>
              <a:rPr lang="id" sz="1600">
                <a:solidFill>
                  <a:schemeClr val="lt1"/>
                </a:solidFill>
                <a:latin typeface="Arial"/>
                <a:ea typeface="Arial"/>
                <a:cs typeface="Arial"/>
                <a:sym typeface="Arial"/>
              </a:rPr>
              <a:t> </a:t>
            </a:r>
            <a:endParaRPr sz="1600"/>
          </a:p>
          <a:p>
            <a:pPr marL="342900" lvl="0" indent="-342900" algn="l" rtl="0">
              <a:lnSpc>
                <a:spcPct val="115000"/>
              </a:lnSpc>
              <a:spcBef>
                <a:spcPts val="0"/>
              </a:spcBef>
              <a:spcAft>
                <a:spcPts val="0"/>
              </a:spcAft>
              <a:buClr>
                <a:schemeClr val="lt1"/>
              </a:buClr>
              <a:buSzPts val="1600"/>
              <a:buFont typeface="Corbel"/>
              <a:buAutoNum type="arabicPeriod"/>
            </a:pPr>
            <a:r>
              <a:rPr lang="id" sz="1600">
                <a:solidFill>
                  <a:schemeClr val="lt1"/>
                </a:solidFill>
                <a:latin typeface="Arial"/>
                <a:ea typeface="Arial"/>
                <a:cs typeface="Arial"/>
                <a:sym typeface="Arial"/>
              </a:rPr>
              <a:t>Introduction to Python for Data Science: </a:t>
            </a:r>
            <a:r>
              <a:rPr lang="id" sz="1600" u="sng">
                <a:solidFill>
                  <a:schemeClr val="lt1"/>
                </a:solidFill>
                <a:latin typeface="Arial"/>
                <a:ea typeface="Arial"/>
                <a:cs typeface="Arial"/>
                <a:sym typeface="Arial"/>
                <a:hlinkClick r:id="rId6">
                  <a:extLst>
                    <a:ext uri="{A12FA001-AC4F-418D-AE19-62706E023703}">
                      <ahyp:hlinkClr xmlns:ahyp="http://schemas.microsoft.com/office/drawing/2018/hyperlinkcolor" val="tx"/>
                    </a:ext>
                  </a:extLst>
                </a:hlinkClick>
              </a:rPr>
              <a:t>https://learning.edx.org/course/course-v1:Microsoft+DAT208x+3T2018/home</a:t>
            </a:r>
            <a:r>
              <a:rPr lang="id" sz="1600">
                <a:solidFill>
                  <a:schemeClr val="lt1"/>
                </a:solidFill>
                <a:latin typeface="Arial"/>
                <a:ea typeface="Arial"/>
                <a:cs typeface="Arial"/>
                <a:sym typeface="Arial"/>
              </a:rPr>
              <a:t> </a:t>
            </a:r>
            <a:endParaRPr sz="1600"/>
          </a:p>
          <a:p>
            <a:pPr marL="342900" lvl="0" indent="-342900" algn="l" rtl="0">
              <a:lnSpc>
                <a:spcPct val="115000"/>
              </a:lnSpc>
              <a:spcBef>
                <a:spcPts val="0"/>
              </a:spcBef>
              <a:spcAft>
                <a:spcPts val="0"/>
              </a:spcAft>
              <a:buClr>
                <a:schemeClr val="lt1"/>
              </a:buClr>
              <a:buSzPts val="1600"/>
              <a:buFont typeface="Corbel"/>
              <a:buAutoNum type="arabicPeriod"/>
            </a:pPr>
            <a:r>
              <a:rPr lang="id" sz="1600">
                <a:solidFill>
                  <a:schemeClr val="lt1"/>
                </a:solidFill>
                <a:latin typeface="Arial"/>
                <a:ea typeface="Arial"/>
                <a:cs typeface="Arial"/>
                <a:sym typeface="Arial"/>
              </a:rPr>
              <a:t>Data Visualization with Python: </a:t>
            </a:r>
            <a:r>
              <a:rPr lang="id" sz="1600" u="sng">
                <a:solidFill>
                  <a:schemeClr val="lt1"/>
                </a:solidFill>
                <a:latin typeface="Arial"/>
                <a:ea typeface="Arial"/>
                <a:cs typeface="Arial"/>
                <a:sym typeface="Arial"/>
                <a:hlinkClick r:id="rId7">
                  <a:extLst>
                    <a:ext uri="{A12FA001-AC4F-418D-AE19-62706E023703}">
                      <ahyp:hlinkClr xmlns:ahyp="http://schemas.microsoft.com/office/drawing/2018/hyperlinkcolor" val="tx"/>
                    </a:ext>
                  </a:extLst>
                </a:hlinkClick>
              </a:rPr>
              <a:t>https://cognitiveclass.ai/courses/data-visualization-with-python</a:t>
            </a:r>
            <a:r>
              <a:rPr lang="id" sz="1600">
                <a:solidFill>
                  <a:schemeClr val="lt1"/>
                </a:solidFill>
                <a:latin typeface="Arial"/>
                <a:ea typeface="Arial"/>
                <a:cs typeface="Arial"/>
                <a:sym typeface="Arial"/>
              </a:rPr>
              <a:t> </a:t>
            </a:r>
            <a:endParaRPr sz="1600">
              <a:solidFill>
                <a:schemeClr val="lt1"/>
              </a:solidFill>
              <a:latin typeface="Arial"/>
              <a:ea typeface="Arial"/>
              <a:cs typeface="Arial"/>
              <a:sym typeface="Arial"/>
            </a:endParaRPr>
          </a:p>
        </p:txBody>
      </p:sp>
      <p:sp>
        <p:nvSpPr>
          <p:cNvPr id="730" name="Google Shape;730;p80"/>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46</a:t>
            </a:fld>
            <a:endParaRPr/>
          </a:p>
        </p:txBody>
      </p:sp>
      <p:cxnSp>
        <p:nvCxnSpPr>
          <p:cNvPr id="731" name="Google Shape;731;p80"/>
          <p:cNvCxnSpPr/>
          <p:nvPr/>
        </p:nvCxnSpPr>
        <p:spPr>
          <a:xfrm>
            <a:off x="435275" y="1017725"/>
            <a:ext cx="3117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Referensi</a:t>
            </a:r>
            <a:endParaRPr/>
          </a:p>
        </p:txBody>
      </p:sp>
      <p:sp>
        <p:nvSpPr>
          <p:cNvPr id="737" name="Google Shape;737;p81"/>
          <p:cNvSpPr txBox="1">
            <a:spLocks noGrp="1"/>
          </p:cNvSpPr>
          <p:nvPr>
            <p:ph type="body" idx="1"/>
          </p:nvPr>
        </p:nvSpPr>
        <p:spPr>
          <a:xfrm>
            <a:off x="311700" y="1152475"/>
            <a:ext cx="8716390" cy="3416400"/>
          </a:xfrm>
          <a:prstGeom prst="rect">
            <a:avLst/>
          </a:prstGeom>
          <a:noFill/>
          <a:ln>
            <a:noFill/>
          </a:ln>
        </p:spPr>
        <p:txBody>
          <a:bodyPr spcFirstLastPara="1" wrap="square" lIns="91425" tIns="45700" rIns="91425" bIns="45700" anchor="t" anchorCtr="0">
            <a:normAutofit/>
          </a:bodyPr>
          <a:lstStyle/>
          <a:p>
            <a:pPr marL="457200" lvl="0"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Arfika Nurhudatiana. 2019. </a:t>
            </a:r>
            <a:r>
              <a:rPr lang="id" sz="1600" i="1">
                <a:solidFill>
                  <a:schemeClr val="lt1"/>
                </a:solidFill>
                <a:latin typeface="Arial"/>
                <a:ea typeface="Arial"/>
                <a:cs typeface="Arial"/>
                <a:sym typeface="Arial"/>
              </a:rPr>
              <a:t>Analisis dan Visualisasi Data Dengan Python</a:t>
            </a:r>
            <a:r>
              <a:rPr lang="id" sz="1600">
                <a:solidFill>
                  <a:schemeClr val="lt1"/>
                </a:solidFill>
                <a:latin typeface="Arial"/>
                <a:ea typeface="Arial"/>
                <a:cs typeface="Arial"/>
                <a:sym typeface="Arial"/>
              </a:rPr>
              <a:t>. Pintaria.</a:t>
            </a:r>
            <a:endParaRPr sz="1600"/>
          </a:p>
          <a:p>
            <a:pPr marL="457200" lvl="0"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Introduction to Python for Data Science: </a:t>
            </a:r>
            <a:r>
              <a:rPr lang="id" sz="16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https://learning.edx.org/course/course-v1:Microsoft+DAT208x+3T2018/home</a:t>
            </a:r>
            <a:r>
              <a:rPr lang="id" sz="1600">
                <a:solidFill>
                  <a:schemeClr val="lt1"/>
                </a:solidFill>
                <a:latin typeface="Arial"/>
                <a:ea typeface="Arial"/>
                <a:cs typeface="Arial"/>
                <a:sym typeface="Arial"/>
              </a:rPr>
              <a:t> </a:t>
            </a:r>
            <a:endParaRPr sz="1600"/>
          </a:p>
          <a:p>
            <a:pPr marL="457200" lvl="0"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Jake VanderPlas. 2016. </a:t>
            </a:r>
            <a:r>
              <a:rPr lang="id" sz="1600" i="1">
                <a:solidFill>
                  <a:schemeClr val="lt1"/>
                </a:solidFill>
                <a:latin typeface="Arial"/>
                <a:ea typeface="Arial"/>
                <a:cs typeface="Arial"/>
                <a:sym typeface="Arial"/>
              </a:rPr>
              <a:t>Python Data Science Handbook: Essential Tools for Working with Data</a:t>
            </a:r>
            <a:r>
              <a:rPr lang="id" sz="1600">
                <a:solidFill>
                  <a:schemeClr val="lt1"/>
                </a:solidFill>
                <a:latin typeface="Arial"/>
                <a:ea typeface="Arial"/>
                <a:cs typeface="Arial"/>
                <a:sym typeface="Arial"/>
              </a:rPr>
              <a:t>. O’Reilly Media.</a:t>
            </a:r>
            <a:endParaRPr sz="1600"/>
          </a:p>
          <a:p>
            <a:pPr marL="457200" lvl="0"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Laura Igual and Santi Segui. 2017. </a:t>
            </a:r>
            <a:r>
              <a:rPr lang="id" sz="1600" i="1">
                <a:solidFill>
                  <a:schemeClr val="lt1"/>
                </a:solidFill>
                <a:latin typeface="Arial"/>
                <a:ea typeface="Arial"/>
                <a:cs typeface="Arial"/>
                <a:sym typeface="Arial"/>
              </a:rPr>
              <a:t>Introduction to Data Science: A Python Approach to Concepts, Techniques and Applications</a:t>
            </a:r>
            <a:r>
              <a:rPr lang="id" sz="1600">
                <a:solidFill>
                  <a:schemeClr val="lt1"/>
                </a:solidFill>
                <a:latin typeface="Arial"/>
                <a:ea typeface="Arial"/>
                <a:cs typeface="Arial"/>
                <a:sym typeface="Arial"/>
              </a:rPr>
              <a:t>. Springer International Publishing.</a:t>
            </a:r>
            <a:endParaRPr sz="1600"/>
          </a:p>
          <a:p>
            <a:pPr marL="457200" lvl="0" indent="-330200" algn="l" rtl="0">
              <a:lnSpc>
                <a:spcPct val="115000"/>
              </a:lnSpc>
              <a:spcBef>
                <a:spcPts val="0"/>
              </a:spcBef>
              <a:spcAft>
                <a:spcPts val="0"/>
              </a:spcAft>
              <a:buClr>
                <a:schemeClr val="lt1"/>
              </a:buClr>
              <a:buSzPts val="1600"/>
              <a:buChar char="●"/>
            </a:pPr>
            <a:r>
              <a:rPr lang="id" sz="1600">
                <a:solidFill>
                  <a:schemeClr val="lt1"/>
                </a:solidFill>
                <a:latin typeface="Arial"/>
                <a:ea typeface="Arial"/>
                <a:cs typeface="Arial"/>
                <a:sym typeface="Arial"/>
              </a:rPr>
              <a:t>Python Tutorial: Learn Python for Data Science (Youtube: DataCamp). </a:t>
            </a:r>
            <a:r>
              <a:rPr lang="id" sz="1600"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https://www.youtube.com/watch?v=-Rf4fZDQ0yw&amp;list=PLjgj6kdf_snaw8QnlhK5f3DzFDFKDU5f4</a:t>
            </a:r>
            <a:r>
              <a:rPr lang="id" sz="1600">
                <a:solidFill>
                  <a:schemeClr val="lt1"/>
                </a:solidFill>
                <a:latin typeface="Arial"/>
                <a:ea typeface="Arial"/>
                <a:cs typeface="Arial"/>
                <a:sym typeface="Arial"/>
              </a:rPr>
              <a:t> </a:t>
            </a:r>
            <a:endParaRPr sz="1600">
              <a:solidFill>
                <a:schemeClr val="lt1"/>
              </a:solidFill>
              <a:latin typeface="Arial"/>
              <a:ea typeface="Arial"/>
              <a:cs typeface="Arial"/>
              <a:sym typeface="Arial"/>
            </a:endParaRPr>
          </a:p>
        </p:txBody>
      </p:sp>
      <p:cxnSp>
        <p:nvCxnSpPr>
          <p:cNvPr id="738" name="Google Shape;738;p81"/>
          <p:cNvCxnSpPr/>
          <p:nvPr/>
        </p:nvCxnSpPr>
        <p:spPr>
          <a:xfrm>
            <a:off x="435275" y="1017725"/>
            <a:ext cx="1667100" cy="0"/>
          </a:xfrm>
          <a:prstGeom prst="straightConnector1">
            <a:avLst/>
          </a:prstGeom>
          <a:noFill/>
          <a:ln w="9525" cap="flat" cmpd="sng">
            <a:solidFill>
              <a:srgbClr val="000000"/>
            </a:solidFill>
            <a:prstDash val="solid"/>
            <a:round/>
            <a:headEnd type="none" w="sm" len="sm"/>
            <a:tailEnd type="none" w="sm" len="sm"/>
          </a:ln>
        </p:spPr>
      </p:cxnSp>
      <p:sp>
        <p:nvSpPr>
          <p:cNvPr id="739" name="Google Shape;739;p81"/>
          <p:cNvSpPr txBox="1">
            <a:spLocks noGrp="1"/>
          </p:cNvSpPr>
          <p:nvPr>
            <p:ph type="sldNum" idx="12"/>
          </p:nvPr>
        </p:nvSpPr>
        <p:spPr>
          <a:xfrm>
            <a:off x="124375" y="4838863"/>
            <a:ext cx="382500" cy="2730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id"/>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f828dbc0e5_0_7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2800"/>
              <a:buFont typeface="Arial"/>
              <a:buNone/>
            </a:pPr>
            <a:r>
              <a:rPr lang="id" sz="2500" b="1" i="0" u="none">
                <a:solidFill>
                  <a:schemeClr val="lt2"/>
                </a:solidFill>
                <a:latin typeface="Arial"/>
                <a:ea typeface="Arial"/>
                <a:cs typeface="Arial"/>
                <a:sym typeface="Arial"/>
              </a:rPr>
              <a:t>Quiz / Tugas </a:t>
            </a:r>
            <a:endParaRPr/>
          </a:p>
        </p:txBody>
      </p:sp>
      <p:sp>
        <p:nvSpPr>
          <p:cNvPr id="745" name="Google Shape;745;gf828dbc0e5_0_79"/>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rgbClr val="000000"/>
              </a:buClr>
              <a:buSzPts val="200"/>
              <a:buFont typeface="Arial"/>
              <a:buChar char="●"/>
            </a:pPr>
            <a:r>
              <a:rPr lang="id" sz="1800" b="0" i="0" u="none">
                <a:solidFill>
                  <a:schemeClr val="lt2"/>
                </a:solidFill>
                <a:latin typeface="Arial"/>
                <a:ea typeface="Arial"/>
                <a:cs typeface="Arial"/>
                <a:sym typeface="Arial"/>
              </a:rPr>
              <a:t>Quiz dapat diakses melalui https://spadadikti.id/</a:t>
            </a:r>
            <a:endParaRPr/>
          </a:p>
        </p:txBody>
      </p:sp>
      <p:sp>
        <p:nvSpPr>
          <p:cNvPr id="746" name="Google Shape;746;gf828dbc0e5_0_79"/>
          <p:cNvSpPr txBox="1"/>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id" sz="1000" b="0" i="0" u="none" strike="noStrike" cap="none">
                <a:solidFill>
                  <a:srgbClr val="000000"/>
                </a:solidFill>
                <a:latin typeface="Arial"/>
                <a:ea typeface="Arial"/>
                <a:cs typeface="Arial"/>
                <a:sym typeface="Arial"/>
              </a:rPr>
              <a:t>48</a:t>
            </a:fld>
            <a:endParaRPr sz="1000" b="0" i="0" u="none" strike="noStrike" cap="none">
              <a:solidFill>
                <a:srgbClr val="000000"/>
              </a:solidFill>
              <a:latin typeface="Arial"/>
              <a:ea typeface="Arial"/>
              <a:cs typeface="Arial"/>
              <a:sym typeface="Arial"/>
            </a:endParaRPr>
          </a:p>
        </p:txBody>
      </p:sp>
      <p:sp>
        <p:nvSpPr>
          <p:cNvPr id="747" name="Google Shape;747;gf828dbc0e5_0_79"/>
          <p:cNvSpPr txBox="1">
            <a:spLocks noGrp="1"/>
          </p:cNvSpPr>
          <p:nvPr>
            <p:ph type="sldNum" idx="12"/>
          </p:nvPr>
        </p:nvSpPr>
        <p:spPr>
          <a:xfrm>
            <a:off x="8588375" y="4383087"/>
            <a:ext cx="382500" cy="2730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chemeClr val="lt1"/>
              </a:buClr>
              <a:buSzPts val="900"/>
              <a:buFont typeface="Arial"/>
              <a:buNone/>
            </a:pPr>
            <a:fld id="{00000000-1234-1234-1234-123412341234}" type="slidenum">
              <a:rPr lang="id"/>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2"/>
          <p:cNvSpPr txBox="1">
            <a:spLocks noGrp="1"/>
          </p:cNvSpPr>
          <p:nvPr>
            <p:ph type="sldNum" idx="12"/>
          </p:nvPr>
        </p:nvSpPr>
        <p:spPr>
          <a:xfrm>
            <a:off x="63859" y="4749901"/>
            <a:ext cx="548700" cy="393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id"/>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Mengapa Python?</a:t>
            </a:r>
            <a:endParaRPr/>
          </a:p>
        </p:txBody>
      </p:sp>
      <p:sp>
        <p:nvSpPr>
          <p:cNvPr id="201" name="Google Shape;201;p39"/>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5</a:t>
            </a:fld>
            <a:endParaRPr/>
          </a:p>
        </p:txBody>
      </p:sp>
      <p:sp>
        <p:nvSpPr>
          <p:cNvPr id="202" name="Google Shape;202;p39"/>
          <p:cNvSpPr txBox="1"/>
          <p:nvPr/>
        </p:nvSpPr>
        <p:spPr>
          <a:xfrm>
            <a:off x="311704" y="2624079"/>
            <a:ext cx="3549600" cy="22764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Bahasa pemrograman tingkat tinggi</a:t>
            </a:r>
            <a:endParaRPr sz="1400" b="0" i="0" u="none" strike="noStrike" cap="none">
              <a:solidFill>
                <a:srgbClr val="1D1B10"/>
              </a:solidFill>
              <a:latin typeface="Arial"/>
              <a:ea typeface="Arial"/>
              <a:cs typeface="Arial"/>
              <a:sym typeface="Arial"/>
            </a:endParaRPr>
          </a:p>
          <a:p>
            <a:pPr marL="342900" marR="0" lvl="0" indent="-342900" algn="l" rtl="0">
              <a:lnSpc>
                <a:spcPct val="100000"/>
              </a:lnSpc>
              <a:spcBef>
                <a:spcPts val="28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Penulisan kode/sintaks lebih sederhana dan tersedia banyak library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28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Bersifat </a:t>
            </a:r>
            <a:r>
              <a:rPr lang="id" sz="1400" b="0" i="1" u="none" strike="noStrike" cap="none">
                <a:solidFill>
                  <a:srgbClr val="1D1B10"/>
                </a:solidFill>
                <a:latin typeface="Arial"/>
                <a:ea typeface="Arial"/>
                <a:cs typeface="Arial"/>
                <a:sym typeface="Arial"/>
              </a:rPr>
              <a:t>open-source</a:t>
            </a:r>
            <a:r>
              <a:rPr lang="id" sz="1400" b="0" i="0" u="none" strike="noStrike" cap="none">
                <a:solidFill>
                  <a:srgbClr val="1D1B10"/>
                </a:solidFill>
                <a:latin typeface="Arial"/>
                <a:ea typeface="Arial"/>
                <a:cs typeface="Arial"/>
                <a:sym typeface="Arial"/>
              </a:rPr>
              <a:t> dan </a:t>
            </a:r>
            <a:r>
              <a:rPr lang="id" sz="1400" b="0" i="1" u="none" strike="noStrike" cap="none">
                <a:solidFill>
                  <a:srgbClr val="1D1B10"/>
                </a:solidFill>
                <a:latin typeface="Arial"/>
                <a:ea typeface="Arial"/>
                <a:cs typeface="Arial"/>
                <a:sym typeface="Arial"/>
              </a:rPr>
              <a:t>cross-platform</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28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Diluncurkan oleh Guido Van Rosum pada tahun 1991.</a:t>
            </a:r>
            <a:endParaRPr sz="1400" b="0" i="0" u="none" strike="noStrike" cap="none">
              <a:solidFill>
                <a:srgbClr val="000000"/>
              </a:solidFill>
              <a:latin typeface="Arial"/>
              <a:ea typeface="Arial"/>
              <a:cs typeface="Arial"/>
              <a:sym typeface="Arial"/>
            </a:endParaRPr>
          </a:p>
          <a:p>
            <a:pPr marL="342900" marR="0" lvl="0" indent="-254000" algn="l" rtl="0">
              <a:lnSpc>
                <a:spcPct val="100000"/>
              </a:lnSpc>
              <a:spcBef>
                <a:spcPts val="280"/>
              </a:spcBef>
              <a:spcAft>
                <a:spcPts val="0"/>
              </a:spcAft>
              <a:buClr>
                <a:schemeClr val="lt2"/>
              </a:buClr>
              <a:buSzPts val="1400"/>
              <a:buFont typeface="Arial"/>
              <a:buNone/>
            </a:pPr>
            <a:endParaRPr sz="1400" b="0" i="0" u="none" strike="noStrike" cap="none">
              <a:solidFill>
                <a:srgbClr val="1D1B10"/>
              </a:solidFill>
              <a:latin typeface="Arial"/>
              <a:ea typeface="Arial"/>
              <a:cs typeface="Arial"/>
              <a:sym typeface="Arial"/>
            </a:endParaRPr>
          </a:p>
        </p:txBody>
      </p:sp>
      <p:sp>
        <p:nvSpPr>
          <p:cNvPr id="203" name="Google Shape;203;p39"/>
          <p:cNvSpPr txBox="1"/>
          <p:nvPr/>
        </p:nvSpPr>
        <p:spPr>
          <a:xfrm>
            <a:off x="4185990" y="2624075"/>
            <a:ext cx="2683200" cy="22764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Data Analyst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28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Data Engineer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28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Data Scientist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28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Business Intelligence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28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ML Engineer</a:t>
            </a:r>
            <a:endParaRPr sz="1400" b="0" i="0" u="none" strike="noStrike" cap="none">
              <a:solidFill>
                <a:srgbClr val="000000"/>
              </a:solidFill>
              <a:latin typeface="Arial"/>
              <a:ea typeface="Arial"/>
              <a:cs typeface="Arial"/>
              <a:sym typeface="Arial"/>
            </a:endParaRPr>
          </a:p>
        </p:txBody>
      </p:sp>
      <p:sp>
        <p:nvSpPr>
          <p:cNvPr id="204" name="Google Shape;204;p39"/>
          <p:cNvSpPr txBox="1"/>
          <p:nvPr/>
        </p:nvSpPr>
        <p:spPr>
          <a:xfrm>
            <a:off x="4101030" y="1232181"/>
            <a:ext cx="20505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id" sz="1800" b="0" i="0" u="none" strike="noStrike" cap="none">
                <a:solidFill>
                  <a:srgbClr val="000000"/>
                </a:solidFill>
                <a:latin typeface="Overlock"/>
                <a:ea typeface="Overlock"/>
                <a:cs typeface="Overlock"/>
                <a:sym typeface="Overlock"/>
              </a:rPr>
              <a:t>Data Professional</a:t>
            </a:r>
            <a:endParaRPr sz="1400" b="0" i="0" u="none" strike="noStrike" cap="none">
              <a:solidFill>
                <a:srgbClr val="000000"/>
              </a:solidFill>
              <a:latin typeface="Arial"/>
              <a:ea typeface="Arial"/>
              <a:cs typeface="Arial"/>
              <a:sym typeface="Arial"/>
            </a:endParaRPr>
          </a:p>
        </p:txBody>
      </p:sp>
      <p:sp>
        <p:nvSpPr>
          <p:cNvPr id="205" name="Google Shape;205;p39"/>
          <p:cNvSpPr txBox="1"/>
          <p:nvPr/>
        </p:nvSpPr>
        <p:spPr>
          <a:xfrm>
            <a:off x="6586462" y="2624125"/>
            <a:ext cx="2668500" cy="22764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Cocok untuk pemula</a:t>
            </a:r>
            <a:endParaRPr sz="1400" b="0" i="0" u="none" strike="noStrike" cap="none">
              <a:solidFill>
                <a:srgbClr val="1D1B10"/>
              </a:solidFill>
              <a:latin typeface="Arial"/>
              <a:ea typeface="Arial"/>
              <a:cs typeface="Arial"/>
              <a:sym typeface="Arial"/>
            </a:endParaRPr>
          </a:p>
          <a:p>
            <a:pPr marL="342900" marR="0" lvl="0" indent="-342900" algn="l" rtl="0">
              <a:lnSpc>
                <a:spcPct val="100000"/>
              </a:lnSpc>
              <a:spcBef>
                <a:spcPts val="280"/>
              </a:spcBef>
              <a:spcAft>
                <a:spcPts val="0"/>
              </a:spcAft>
              <a:buClr>
                <a:srgbClr val="1D1B10"/>
              </a:buClr>
              <a:buSzPts val="1400"/>
              <a:buFont typeface="Arial"/>
              <a:buChar char="•"/>
            </a:pPr>
            <a:r>
              <a:rPr lang="id" sz="1400" b="0" i="0" u="none" strike="noStrike" cap="none">
                <a:solidFill>
                  <a:srgbClr val="1D1B10"/>
                </a:solidFill>
                <a:latin typeface="Arial"/>
                <a:ea typeface="Arial"/>
                <a:cs typeface="Arial"/>
                <a:sym typeface="Arial"/>
              </a:rPr>
              <a:t>Sederhana tapi </a:t>
            </a:r>
            <a:r>
              <a:rPr lang="id" sz="1400" b="0" i="1" u="none" strike="noStrike" cap="none">
                <a:solidFill>
                  <a:srgbClr val="1D1B10"/>
                </a:solidFill>
                <a:latin typeface="Arial"/>
                <a:ea typeface="Arial"/>
                <a:cs typeface="Arial"/>
                <a:sym typeface="Arial"/>
              </a:rPr>
              <a:t>powerful</a:t>
            </a:r>
            <a:endParaRPr sz="1400" b="0" i="0" u="none" strike="noStrike" cap="none">
              <a:solidFill>
                <a:srgbClr val="1D1B10"/>
              </a:solidFill>
              <a:latin typeface="Arial"/>
              <a:ea typeface="Arial"/>
              <a:cs typeface="Arial"/>
              <a:sym typeface="Arial"/>
            </a:endParaRPr>
          </a:p>
          <a:p>
            <a:pPr marL="342900" marR="0" lvl="0" indent="-342900" algn="l" rtl="0">
              <a:lnSpc>
                <a:spcPct val="100000"/>
              </a:lnSpc>
              <a:spcBef>
                <a:spcPts val="280"/>
              </a:spcBef>
              <a:spcAft>
                <a:spcPts val="0"/>
              </a:spcAft>
              <a:buClr>
                <a:srgbClr val="1D1B10"/>
              </a:buClr>
              <a:buSzPts val="1400"/>
              <a:buFont typeface="Arial"/>
              <a:buChar char="•"/>
            </a:pPr>
            <a:r>
              <a:rPr lang="id" sz="1400" b="0" i="1" u="none" strike="noStrike" cap="none">
                <a:solidFill>
                  <a:srgbClr val="1D1B10"/>
                </a:solidFill>
                <a:latin typeface="Arial"/>
                <a:ea typeface="Arial"/>
                <a:cs typeface="Arial"/>
                <a:sym typeface="Arial"/>
              </a:rPr>
              <a:t>High-demand skill</a:t>
            </a:r>
            <a:endParaRPr sz="1400" b="0" i="0" u="none" strike="noStrike" cap="none">
              <a:solidFill>
                <a:srgbClr val="000000"/>
              </a:solidFill>
              <a:latin typeface="Arial"/>
              <a:ea typeface="Arial"/>
              <a:cs typeface="Arial"/>
              <a:sym typeface="Arial"/>
            </a:endParaRPr>
          </a:p>
        </p:txBody>
      </p:sp>
      <p:sp>
        <p:nvSpPr>
          <p:cNvPr id="206" name="Google Shape;206;p39"/>
          <p:cNvSpPr/>
          <p:nvPr/>
        </p:nvSpPr>
        <p:spPr>
          <a:xfrm>
            <a:off x="3819818" y="1372247"/>
            <a:ext cx="72000" cy="2700000"/>
          </a:xfrm>
          <a:prstGeom prst="rect">
            <a:avLst/>
          </a:prstGeom>
          <a:solidFill>
            <a:srgbClr val="ABE1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7" name="Google Shape;207;p39"/>
          <p:cNvSpPr/>
          <p:nvPr/>
        </p:nvSpPr>
        <p:spPr>
          <a:xfrm>
            <a:off x="6360734" y="1372247"/>
            <a:ext cx="72000" cy="2700000"/>
          </a:xfrm>
          <a:prstGeom prst="rect">
            <a:avLst/>
          </a:prstGeom>
          <a:solidFill>
            <a:srgbClr val="ABE1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8" name="Google Shape;208;p39"/>
          <p:cNvSpPr/>
          <p:nvPr/>
        </p:nvSpPr>
        <p:spPr>
          <a:xfrm>
            <a:off x="4696999" y="1601470"/>
            <a:ext cx="825578" cy="912269"/>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9" name="Google Shape;209;p39"/>
          <p:cNvSpPr/>
          <p:nvPr/>
        </p:nvSpPr>
        <p:spPr>
          <a:xfrm>
            <a:off x="7270877" y="1601477"/>
            <a:ext cx="1035465" cy="860221"/>
          </a:xfrm>
          <a:custGeom>
            <a:avLst/>
            <a:gdLst/>
            <a:ahLst/>
            <a:cxnLst/>
            <a:rect l="l" t="t" r="r" b="b"/>
            <a:pathLst>
              <a:path w="3210745" h="2940925" extrusionOk="0">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0" name="Google Shape;210;p39"/>
          <p:cNvPicPr preferRelativeResize="0"/>
          <p:nvPr/>
        </p:nvPicPr>
        <p:blipFill rotWithShape="1">
          <a:blip r:embed="rId3">
            <a:alphaModFix/>
          </a:blip>
          <a:srcRect/>
          <a:stretch/>
        </p:blipFill>
        <p:spPr>
          <a:xfrm>
            <a:off x="1569265" y="1521075"/>
            <a:ext cx="1034475" cy="1073075"/>
          </a:xfrm>
          <a:prstGeom prst="rect">
            <a:avLst/>
          </a:prstGeom>
          <a:noFill/>
          <a:ln>
            <a:noFill/>
          </a:ln>
        </p:spPr>
      </p:pic>
      <p:cxnSp>
        <p:nvCxnSpPr>
          <p:cNvPr id="211" name="Google Shape;211;p39"/>
          <p:cNvCxnSpPr/>
          <p:nvPr/>
        </p:nvCxnSpPr>
        <p:spPr>
          <a:xfrm rot="10800000" flipH="1">
            <a:off x="505200" y="1011425"/>
            <a:ext cx="3012000" cy="630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Mengapa Python?</a:t>
            </a:r>
            <a:endParaRPr/>
          </a:p>
        </p:txBody>
      </p:sp>
      <p:sp>
        <p:nvSpPr>
          <p:cNvPr id="217" name="Google Shape;217;p40"/>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6</a:t>
            </a:fld>
            <a:endParaRPr/>
          </a:p>
        </p:txBody>
      </p:sp>
      <p:sp>
        <p:nvSpPr>
          <p:cNvPr id="218" name="Google Shape;218;p40"/>
          <p:cNvSpPr txBox="1"/>
          <p:nvPr/>
        </p:nvSpPr>
        <p:spPr>
          <a:xfrm>
            <a:off x="3159808" y="1175458"/>
            <a:ext cx="5398976" cy="3523017"/>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00000"/>
              </a:lnSpc>
              <a:spcBef>
                <a:spcPts val="0"/>
              </a:spcBef>
              <a:spcAft>
                <a:spcPts val="0"/>
              </a:spcAft>
              <a:buClr>
                <a:schemeClr val="lt1"/>
              </a:buClr>
              <a:buSzPct val="100000"/>
              <a:buFont typeface="Arial"/>
              <a:buNone/>
            </a:pPr>
            <a:r>
              <a:rPr lang="id" sz="1800" b="0" i="0" u="none" strike="noStrike" cap="none">
                <a:solidFill>
                  <a:schemeClr val="lt1"/>
                </a:solidFill>
                <a:latin typeface="Arial"/>
                <a:ea typeface="Arial"/>
                <a:cs typeface="Arial"/>
                <a:sym typeface="Arial"/>
              </a:rPr>
              <a:t>Keunggulan Python:</a:t>
            </a:r>
            <a:endParaRPr sz="1400" b="0" i="0" u="none" strike="noStrike" cap="none">
              <a:solidFill>
                <a:srgbClr val="000000"/>
              </a:solidFill>
              <a:latin typeface="Arial"/>
              <a:ea typeface="Arial"/>
              <a:cs typeface="Arial"/>
              <a:sym typeface="Arial"/>
            </a:endParaRPr>
          </a:p>
          <a:p>
            <a:pPr marL="342900" marR="0" lvl="0" indent="-334327" algn="l" rtl="0">
              <a:lnSpc>
                <a:spcPct val="100000"/>
              </a:lnSpc>
              <a:spcBef>
                <a:spcPts val="360"/>
              </a:spcBef>
              <a:spcAft>
                <a:spcPts val="0"/>
              </a:spcAft>
              <a:buClr>
                <a:schemeClr val="lt1"/>
              </a:buClr>
              <a:buSzPct val="100000"/>
              <a:buFont typeface="Arial"/>
              <a:buChar char="•"/>
            </a:pPr>
            <a:r>
              <a:rPr lang="id" sz="1800">
                <a:solidFill>
                  <a:schemeClr val="lt1"/>
                </a:solidFill>
              </a:rPr>
              <a:t>Keterbacaan</a:t>
            </a:r>
            <a:r>
              <a:rPr lang="id" sz="1800" b="0" i="0" u="none" strike="noStrike" cap="none">
                <a:solidFill>
                  <a:schemeClr val="lt1"/>
                </a:solidFill>
                <a:latin typeface="Arial"/>
                <a:ea typeface="Arial"/>
                <a:cs typeface="Arial"/>
                <a:sym typeface="Arial"/>
              </a:rPr>
              <a:t>, Python mudah dibaca dan dipahami</a:t>
            </a:r>
            <a:endParaRPr sz="1800" b="0" i="0" u="none" strike="noStrike" cap="none">
              <a:solidFill>
                <a:schemeClr val="lt1"/>
              </a:solidFill>
              <a:latin typeface="Arial"/>
              <a:ea typeface="Arial"/>
              <a:cs typeface="Arial"/>
              <a:sym typeface="Arial"/>
            </a:endParaRPr>
          </a:p>
          <a:p>
            <a:pPr marL="342900" marR="0" lvl="0" indent="-334327" algn="l" rtl="0">
              <a:lnSpc>
                <a:spcPct val="100000"/>
              </a:lnSpc>
              <a:spcBef>
                <a:spcPts val="360"/>
              </a:spcBef>
              <a:spcAft>
                <a:spcPts val="0"/>
              </a:spcAft>
              <a:buClr>
                <a:schemeClr val="lt1"/>
              </a:buClr>
              <a:buSzPct val="100000"/>
              <a:buFont typeface="Arial"/>
              <a:buChar char="•"/>
            </a:pPr>
            <a:r>
              <a:rPr lang="id" sz="1800" b="0" i="0" u="none" strike="noStrike" cap="none">
                <a:solidFill>
                  <a:schemeClr val="lt1"/>
                </a:solidFill>
                <a:latin typeface="Arial"/>
                <a:ea typeface="Arial"/>
                <a:cs typeface="Arial"/>
                <a:sym typeface="Arial"/>
              </a:rPr>
              <a:t>Efisien, memiliki library yang lengkap sehingga penulisan coding dapat lebih sederhana</a:t>
            </a:r>
            <a:endParaRPr sz="1800" b="0" i="0" u="none" strike="noStrike" cap="none">
              <a:solidFill>
                <a:schemeClr val="lt1"/>
              </a:solidFill>
              <a:latin typeface="Arial"/>
              <a:ea typeface="Arial"/>
              <a:cs typeface="Arial"/>
              <a:sym typeface="Arial"/>
            </a:endParaRPr>
          </a:p>
          <a:p>
            <a:pPr marL="342900" marR="0" lvl="0" indent="-334327" algn="l" rtl="0">
              <a:lnSpc>
                <a:spcPct val="100000"/>
              </a:lnSpc>
              <a:spcBef>
                <a:spcPts val="360"/>
              </a:spcBef>
              <a:spcAft>
                <a:spcPts val="0"/>
              </a:spcAft>
              <a:buClr>
                <a:schemeClr val="lt1"/>
              </a:buClr>
              <a:buSzPct val="100000"/>
              <a:buFont typeface="Arial"/>
              <a:buChar char="•"/>
            </a:pPr>
            <a:r>
              <a:rPr lang="id" sz="1800" b="0" i="0" u="none" strike="noStrike" cap="none">
                <a:solidFill>
                  <a:schemeClr val="lt1"/>
                </a:solidFill>
                <a:latin typeface="Arial"/>
                <a:ea typeface="Arial"/>
                <a:cs typeface="Arial"/>
                <a:sym typeface="Arial"/>
              </a:rPr>
              <a:t>Multifungsi, dengan menggunakan Python dapat membuat website, aplikasi bidang robotika, aplikasi bidang kecerdasan artifisial.</a:t>
            </a:r>
            <a:endParaRPr sz="1400" b="0" i="0" u="none" strike="noStrike" cap="none">
              <a:solidFill>
                <a:srgbClr val="000000"/>
              </a:solidFill>
              <a:latin typeface="Arial"/>
              <a:ea typeface="Arial"/>
              <a:cs typeface="Arial"/>
              <a:sym typeface="Arial"/>
            </a:endParaRPr>
          </a:p>
          <a:p>
            <a:pPr marL="342900" marR="0" lvl="0" indent="-334327" algn="l" rtl="0">
              <a:lnSpc>
                <a:spcPct val="100000"/>
              </a:lnSpc>
              <a:spcBef>
                <a:spcPts val="360"/>
              </a:spcBef>
              <a:spcAft>
                <a:spcPts val="0"/>
              </a:spcAft>
              <a:buClr>
                <a:schemeClr val="lt1"/>
              </a:buClr>
              <a:buSzPct val="100000"/>
              <a:buFont typeface="Arial"/>
              <a:buChar char="•"/>
            </a:pPr>
            <a:r>
              <a:rPr lang="id" sz="1800" b="0" i="0" u="none" strike="noStrike" cap="none">
                <a:solidFill>
                  <a:schemeClr val="lt1"/>
                </a:solidFill>
                <a:latin typeface="Arial"/>
                <a:ea typeface="Arial"/>
                <a:cs typeface="Arial"/>
                <a:sym typeface="Arial"/>
              </a:rPr>
              <a:t>Interoperabilitas, Python mampu berinteraksi dengan Bahasa pemrograman lainnya</a:t>
            </a:r>
            <a:endParaRPr sz="1800" b="0" i="0" u="none" strike="noStrike" cap="none">
              <a:solidFill>
                <a:schemeClr val="lt1"/>
              </a:solidFill>
              <a:latin typeface="Arial"/>
              <a:ea typeface="Arial"/>
              <a:cs typeface="Arial"/>
              <a:sym typeface="Arial"/>
            </a:endParaRPr>
          </a:p>
          <a:p>
            <a:pPr marL="342900" marR="0" lvl="0" indent="-334327" algn="l" rtl="0">
              <a:lnSpc>
                <a:spcPct val="100000"/>
              </a:lnSpc>
              <a:spcBef>
                <a:spcPts val="360"/>
              </a:spcBef>
              <a:spcAft>
                <a:spcPts val="0"/>
              </a:spcAft>
              <a:buClr>
                <a:schemeClr val="lt1"/>
              </a:buClr>
              <a:buSzPct val="100000"/>
              <a:buFont typeface="Arial"/>
              <a:buChar char="•"/>
            </a:pPr>
            <a:r>
              <a:rPr lang="id" sz="1800" b="0" i="0" u="none" strike="noStrike" cap="none">
                <a:solidFill>
                  <a:schemeClr val="lt1"/>
                </a:solidFill>
                <a:latin typeface="Arial"/>
                <a:ea typeface="Arial"/>
                <a:cs typeface="Arial"/>
                <a:sym typeface="Arial"/>
              </a:rPr>
              <a:t>Dukungan komunitas, Python merupakan program open source, dan komunitas Python sangat aktif dalam melakukan pengembangan</a:t>
            </a:r>
            <a:endParaRPr sz="1800" b="0" i="0" u="none" strike="noStrike" cap="none">
              <a:solidFill>
                <a:schemeClr val="lt1"/>
              </a:solidFill>
              <a:latin typeface="Arial"/>
              <a:ea typeface="Arial"/>
              <a:cs typeface="Arial"/>
              <a:sym typeface="Arial"/>
            </a:endParaRPr>
          </a:p>
          <a:p>
            <a:pPr marL="342900" marR="0" lvl="0" indent="-254000" algn="l" rtl="0">
              <a:lnSpc>
                <a:spcPct val="100000"/>
              </a:lnSpc>
              <a:spcBef>
                <a:spcPts val="280"/>
              </a:spcBef>
              <a:spcAft>
                <a:spcPts val="0"/>
              </a:spcAft>
              <a:buClr>
                <a:schemeClr val="lt2"/>
              </a:buClr>
              <a:buSzPct val="100000"/>
              <a:buFont typeface="Arial"/>
              <a:buNone/>
            </a:pPr>
            <a:endParaRPr sz="1400" b="0" i="0" u="none" strike="noStrike" cap="none">
              <a:solidFill>
                <a:schemeClr val="lt1"/>
              </a:solidFill>
              <a:latin typeface="Arial"/>
              <a:ea typeface="Arial"/>
              <a:cs typeface="Arial"/>
              <a:sym typeface="Arial"/>
            </a:endParaRPr>
          </a:p>
          <a:p>
            <a:pPr marL="342900" marR="0" lvl="0" indent="-254000" algn="l" rtl="0">
              <a:lnSpc>
                <a:spcPct val="100000"/>
              </a:lnSpc>
              <a:spcBef>
                <a:spcPts val="280"/>
              </a:spcBef>
              <a:spcAft>
                <a:spcPts val="0"/>
              </a:spcAft>
              <a:buClr>
                <a:schemeClr val="lt2"/>
              </a:buClr>
              <a:buSzPct val="100000"/>
              <a:buFont typeface="Arial"/>
              <a:buNone/>
            </a:pPr>
            <a:endParaRPr sz="1400" b="0" i="0" u="none" strike="noStrike" cap="none">
              <a:solidFill>
                <a:schemeClr val="lt1"/>
              </a:solidFill>
              <a:latin typeface="Arial"/>
              <a:ea typeface="Arial"/>
              <a:cs typeface="Arial"/>
              <a:sym typeface="Arial"/>
            </a:endParaRPr>
          </a:p>
        </p:txBody>
      </p:sp>
      <p:pic>
        <p:nvPicPr>
          <p:cNvPr id="219" name="Google Shape;219;p40"/>
          <p:cNvPicPr preferRelativeResize="0"/>
          <p:nvPr/>
        </p:nvPicPr>
        <p:blipFill rotWithShape="1">
          <a:blip r:embed="rId3">
            <a:alphaModFix/>
          </a:blip>
          <a:srcRect/>
          <a:stretch/>
        </p:blipFill>
        <p:spPr>
          <a:xfrm>
            <a:off x="1186760" y="1962350"/>
            <a:ext cx="1276350" cy="1323975"/>
          </a:xfrm>
          <a:prstGeom prst="rect">
            <a:avLst/>
          </a:prstGeom>
          <a:noFill/>
          <a:ln>
            <a:noFill/>
          </a:ln>
        </p:spPr>
      </p:pic>
      <p:cxnSp>
        <p:nvCxnSpPr>
          <p:cNvPr id="220" name="Google Shape;220;p40"/>
          <p:cNvCxnSpPr/>
          <p:nvPr/>
        </p:nvCxnSpPr>
        <p:spPr>
          <a:xfrm>
            <a:off x="505200" y="1017725"/>
            <a:ext cx="2950800" cy="240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2800"/>
              <a:buFont typeface="Arial"/>
              <a:buNone/>
            </a:pPr>
            <a:r>
              <a:rPr lang="id" sz="2800" b="1" i="0" u="none" strike="noStrike" cap="none"/>
              <a:t>Mengapa Python?</a:t>
            </a:r>
            <a:endParaRPr/>
          </a:p>
        </p:txBody>
      </p:sp>
      <p:sp>
        <p:nvSpPr>
          <p:cNvPr id="226" name="Google Shape;226;p41"/>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7</a:t>
            </a:fld>
            <a:endParaRPr/>
          </a:p>
        </p:txBody>
      </p:sp>
      <p:pic>
        <p:nvPicPr>
          <p:cNvPr id="227" name="Google Shape;227;p41"/>
          <p:cNvPicPr preferRelativeResize="0"/>
          <p:nvPr/>
        </p:nvPicPr>
        <p:blipFill rotWithShape="1">
          <a:blip r:embed="rId3">
            <a:alphaModFix/>
          </a:blip>
          <a:srcRect/>
          <a:stretch/>
        </p:blipFill>
        <p:spPr>
          <a:xfrm>
            <a:off x="492407" y="1340098"/>
            <a:ext cx="4079593" cy="2714109"/>
          </a:xfrm>
          <a:prstGeom prst="rect">
            <a:avLst/>
          </a:prstGeom>
          <a:noFill/>
          <a:ln>
            <a:noFill/>
          </a:ln>
        </p:spPr>
      </p:pic>
      <p:sp>
        <p:nvSpPr>
          <p:cNvPr id="228" name="Google Shape;228;p41"/>
          <p:cNvSpPr txBox="1"/>
          <p:nvPr/>
        </p:nvSpPr>
        <p:spPr>
          <a:xfrm>
            <a:off x="859316" y="4176525"/>
            <a:ext cx="3235181"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id" sz="700" b="0" i="0" u="none" strike="noStrike" cap="none">
                <a:solidFill>
                  <a:srgbClr val="F2F2F2"/>
                </a:solidFill>
                <a:latin typeface="Arial"/>
                <a:ea typeface="Arial"/>
                <a:cs typeface="Arial"/>
                <a:sym typeface="Arial"/>
              </a:rPr>
              <a:t>https://www.japan.go.jp/abenomics/_userdata/abenomics/pdf/society_5.0.pdf</a:t>
            </a:r>
            <a:endParaRPr sz="1400" b="0" i="0" u="none" strike="noStrike" cap="none">
              <a:solidFill>
                <a:srgbClr val="F2F2F2"/>
              </a:solidFill>
              <a:latin typeface="Arial"/>
              <a:ea typeface="Arial"/>
              <a:cs typeface="Arial"/>
              <a:sym typeface="Arial"/>
            </a:endParaRPr>
          </a:p>
        </p:txBody>
      </p:sp>
      <p:sp>
        <p:nvSpPr>
          <p:cNvPr id="229" name="Google Shape;229;p41"/>
          <p:cNvSpPr/>
          <p:nvPr/>
        </p:nvSpPr>
        <p:spPr>
          <a:xfrm>
            <a:off x="4850577" y="2214390"/>
            <a:ext cx="429658" cy="572700"/>
          </a:xfrm>
          <a:prstGeom prst="rightArrow">
            <a:avLst>
              <a:gd name="adj1" fmla="val 50000"/>
              <a:gd name="adj2" fmla="val 50000"/>
            </a:avLst>
          </a:prstGeom>
          <a:solidFill>
            <a:srgbClr val="ABE1DC"/>
          </a:solidFill>
          <a:ln w="9525" cap="flat" cmpd="sng">
            <a:solidFill>
              <a:srgbClr val="ABE1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41"/>
          <p:cNvSpPr/>
          <p:nvPr/>
        </p:nvSpPr>
        <p:spPr>
          <a:xfrm>
            <a:off x="5640634" y="1333038"/>
            <a:ext cx="2071172" cy="462709"/>
          </a:xfrm>
          <a:prstGeom prst="roundRect">
            <a:avLst>
              <a:gd name="adj" fmla="val 16667"/>
            </a:avLst>
          </a:prstGeom>
          <a:noFill/>
          <a:ln w="12700" cap="flat" cmpd="sng">
            <a:solidFill>
              <a:srgbClr val="ABE1D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1" name="Google Shape;231;p41"/>
          <p:cNvSpPr txBox="1"/>
          <p:nvPr/>
        </p:nvSpPr>
        <p:spPr>
          <a:xfrm>
            <a:off x="6005203" y="1373081"/>
            <a:ext cx="145905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id" sz="1600" b="0" i="0" u="none" strike="noStrike" cap="none">
                <a:solidFill>
                  <a:schemeClr val="lt1"/>
                </a:solidFill>
                <a:latin typeface="Arial"/>
                <a:ea typeface="Arial"/>
                <a:cs typeface="Arial"/>
                <a:sym typeface="Arial"/>
              </a:rPr>
              <a:t>Talenta digital</a:t>
            </a:r>
            <a:endParaRPr sz="1400" b="0" i="0" u="none" strike="noStrike" cap="none">
              <a:solidFill>
                <a:srgbClr val="000000"/>
              </a:solidFill>
              <a:latin typeface="Arial"/>
              <a:ea typeface="Arial"/>
              <a:cs typeface="Arial"/>
              <a:sym typeface="Arial"/>
            </a:endParaRPr>
          </a:p>
        </p:txBody>
      </p:sp>
      <p:sp>
        <p:nvSpPr>
          <p:cNvPr id="232" name="Google Shape;232;p41"/>
          <p:cNvSpPr/>
          <p:nvPr/>
        </p:nvSpPr>
        <p:spPr>
          <a:xfrm>
            <a:off x="5640634" y="2324379"/>
            <a:ext cx="2071172" cy="462710"/>
          </a:xfrm>
          <a:prstGeom prst="roundRect">
            <a:avLst>
              <a:gd name="adj" fmla="val 16667"/>
            </a:avLst>
          </a:prstGeom>
          <a:noFill/>
          <a:ln w="12700" cap="flat" cmpd="sng">
            <a:solidFill>
              <a:srgbClr val="ABE1D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 name="Google Shape;233;p41"/>
          <p:cNvSpPr txBox="1"/>
          <p:nvPr/>
        </p:nvSpPr>
        <p:spPr>
          <a:xfrm>
            <a:off x="5640634" y="2367803"/>
            <a:ext cx="207117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id" sz="1600" b="0" i="0" u="none" strike="noStrike" cap="none">
                <a:solidFill>
                  <a:schemeClr val="lt1"/>
                </a:solidFill>
                <a:latin typeface="Arial"/>
                <a:ea typeface="Arial"/>
                <a:cs typeface="Arial"/>
                <a:sym typeface="Arial"/>
              </a:rPr>
              <a:t>Data Professional</a:t>
            </a:r>
            <a:endParaRPr sz="1400" b="0" i="0" u="none" strike="noStrike" cap="none">
              <a:solidFill>
                <a:srgbClr val="000000"/>
              </a:solidFill>
              <a:latin typeface="Arial"/>
              <a:ea typeface="Arial"/>
              <a:cs typeface="Arial"/>
              <a:sym typeface="Arial"/>
            </a:endParaRPr>
          </a:p>
        </p:txBody>
      </p:sp>
      <p:sp>
        <p:nvSpPr>
          <p:cNvPr id="234" name="Google Shape;234;p41"/>
          <p:cNvSpPr/>
          <p:nvPr/>
        </p:nvSpPr>
        <p:spPr>
          <a:xfrm>
            <a:off x="6533002" y="1938969"/>
            <a:ext cx="187287" cy="275421"/>
          </a:xfrm>
          <a:prstGeom prst="downArrow">
            <a:avLst>
              <a:gd name="adj1" fmla="val 50000"/>
              <a:gd name="adj2" fmla="val 50000"/>
            </a:avLst>
          </a:prstGeom>
          <a:solidFill>
            <a:srgbClr val="ABE1DC"/>
          </a:solidFill>
          <a:ln w="9525" cap="flat" cmpd="sng">
            <a:solidFill>
              <a:srgbClr val="ABE1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 name="Google Shape;235;p41"/>
          <p:cNvSpPr/>
          <p:nvPr/>
        </p:nvSpPr>
        <p:spPr>
          <a:xfrm>
            <a:off x="6533002" y="2914894"/>
            <a:ext cx="187287" cy="275421"/>
          </a:xfrm>
          <a:prstGeom prst="downArrow">
            <a:avLst>
              <a:gd name="adj1" fmla="val 50000"/>
              <a:gd name="adj2" fmla="val 50000"/>
            </a:avLst>
          </a:prstGeom>
          <a:solidFill>
            <a:srgbClr val="ABE1DC"/>
          </a:solidFill>
          <a:ln w="9525" cap="flat" cmpd="sng">
            <a:solidFill>
              <a:srgbClr val="ABE1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36" name="Google Shape;236;p41"/>
          <p:cNvPicPr preferRelativeResize="0"/>
          <p:nvPr/>
        </p:nvPicPr>
        <p:blipFill rotWithShape="1">
          <a:blip r:embed="rId4">
            <a:alphaModFix/>
          </a:blip>
          <a:srcRect/>
          <a:stretch/>
        </p:blipFill>
        <p:spPr>
          <a:xfrm>
            <a:off x="5988470" y="3272529"/>
            <a:ext cx="1276350" cy="1323975"/>
          </a:xfrm>
          <a:prstGeom prst="rect">
            <a:avLst/>
          </a:prstGeom>
          <a:noFill/>
          <a:ln>
            <a:noFill/>
          </a:ln>
        </p:spPr>
      </p:pic>
      <p:sp>
        <p:nvSpPr>
          <p:cNvPr id="237" name="Google Shape;237;p41"/>
          <p:cNvSpPr/>
          <p:nvPr/>
        </p:nvSpPr>
        <p:spPr>
          <a:xfrm rot="-1486123">
            <a:off x="6865353" y="3049051"/>
            <a:ext cx="1878540" cy="1104900"/>
          </a:xfrm>
          <a:custGeom>
            <a:avLst/>
            <a:gdLst/>
            <a:ahLst/>
            <a:cxnLst/>
            <a:rect l="l" t="t" r="r" b="b"/>
            <a:pathLst>
              <a:path w="761" h="633" extrusionOk="0">
                <a:moveTo>
                  <a:pt x="280" y="0"/>
                </a:moveTo>
                <a:lnTo>
                  <a:pt x="344" y="128"/>
                </a:lnTo>
                <a:lnTo>
                  <a:pt x="384" y="56"/>
                </a:lnTo>
                <a:lnTo>
                  <a:pt x="408" y="136"/>
                </a:lnTo>
                <a:lnTo>
                  <a:pt x="432" y="88"/>
                </a:lnTo>
                <a:lnTo>
                  <a:pt x="440" y="128"/>
                </a:lnTo>
                <a:lnTo>
                  <a:pt x="536" y="8"/>
                </a:lnTo>
                <a:lnTo>
                  <a:pt x="496" y="160"/>
                </a:lnTo>
                <a:lnTo>
                  <a:pt x="600" y="88"/>
                </a:lnTo>
                <a:lnTo>
                  <a:pt x="544" y="176"/>
                </a:lnTo>
                <a:lnTo>
                  <a:pt x="712" y="104"/>
                </a:lnTo>
                <a:lnTo>
                  <a:pt x="600" y="200"/>
                </a:lnTo>
                <a:lnTo>
                  <a:pt x="712" y="176"/>
                </a:lnTo>
                <a:lnTo>
                  <a:pt x="624" y="232"/>
                </a:lnTo>
                <a:lnTo>
                  <a:pt x="760" y="216"/>
                </a:lnTo>
                <a:lnTo>
                  <a:pt x="656" y="288"/>
                </a:lnTo>
                <a:lnTo>
                  <a:pt x="760" y="288"/>
                </a:lnTo>
                <a:lnTo>
                  <a:pt x="656" y="320"/>
                </a:lnTo>
                <a:lnTo>
                  <a:pt x="712" y="328"/>
                </a:lnTo>
                <a:lnTo>
                  <a:pt x="624" y="336"/>
                </a:lnTo>
                <a:lnTo>
                  <a:pt x="760" y="400"/>
                </a:lnTo>
                <a:lnTo>
                  <a:pt x="616" y="376"/>
                </a:lnTo>
                <a:lnTo>
                  <a:pt x="688" y="432"/>
                </a:lnTo>
                <a:lnTo>
                  <a:pt x="592" y="416"/>
                </a:lnTo>
                <a:lnTo>
                  <a:pt x="656" y="472"/>
                </a:lnTo>
                <a:lnTo>
                  <a:pt x="568" y="456"/>
                </a:lnTo>
                <a:lnTo>
                  <a:pt x="656" y="568"/>
                </a:lnTo>
                <a:lnTo>
                  <a:pt x="544" y="488"/>
                </a:lnTo>
                <a:lnTo>
                  <a:pt x="568" y="592"/>
                </a:lnTo>
                <a:lnTo>
                  <a:pt x="480" y="520"/>
                </a:lnTo>
                <a:lnTo>
                  <a:pt x="464" y="632"/>
                </a:lnTo>
                <a:lnTo>
                  <a:pt x="408" y="504"/>
                </a:lnTo>
                <a:lnTo>
                  <a:pt x="384" y="552"/>
                </a:lnTo>
                <a:lnTo>
                  <a:pt x="368" y="520"/>
                </a:lnTo>
                <a:lnTo>
                  <a:pt x="296" y="608"/>
                </a:lnTo>
                <a:lnTo>
                  <a:pt x="320" y="520"/>
                </a:lnTo>
                <a:lnTo>
                  <a:pt x="280" y="536"/>
                </a:lnTo>
                <a:lnTo>
                  <a:pt x="296" y="488"/>
                </a:lnTo>
                <a:lnTo>
                  <a:pt x="232" y="520"/>
                </a:lnTo>
                <a:lnTo>
                  <a:pt x="240" y="472"/>
                </a:lnTo>
                <a:lnTo>
                  <a:pt x="152" y="536"/>
                </a:lnTo>
                <a:lnTo>
                  <a:pt x="208" y="440"/>
                </a:lnTo>
                <a:lnTo>
                  <a:pt x="152" y="456"/>
                </a:lnTo>
                <a:lnTo>
                  <a:pt x="176" y="400"/>
                </a:lnTo>
                <a:lnTo>
                  <a:pt x="48" y="416"/>
                </a:lnTo>
                <a:lnTo>
                  <a:pt x="152" y="352"/>
                </a:lnTo>
                <a:lnTo>
                  <a:pt x="96" y="336"/>
                </a:lnTo>
                <a:lnTo>
                  <a:pt x="176" y="320"/>
                </a:lnTo>
                <a:lnTo>
                  <a:pt x="0" y="304"/>
                </a:lnTo>
                <a:lnTo>
                  <a:pt x="160" y="288"/>
                </a:lnTo>
                <a:lnTo>
                  <a:pt x="96" y="248"/>
                </a:lnTo>
                <a:lnTo>
                  <a:pt x="216" y="248"/>
                </a:lnTo>
                <a:lnTo>
                  <a:pt x="96" y="176"/>
                </a:lnTo>
                <a:lnTo>
                  <a:pt x="224" y="200"/>
                </a:lnTo>
                <a:lnTo>
                  <a:pt x="128" y="72"/>
                </a:lnTo>
                <a:lnTo>
                  <a:pt x="264" y="160"/>
                </a:lnTo>
                <a:lnTo>
                  <a:pt x="240" y="88"/>
                </a:lnTo>
                <a:lnTo>
                  <a:pt x="296" y="136"/>
                </a:lnTo>
                <a:lnTo>
                  <a:pt x="280" y="8"/>
                </a:lnTo>
                <a:lnTo>
                  <a:pt x="280" y="0"/>
                </a:lnTo>
                <a:close/>
              </a:path>
            </a:pathLst>
          </a:custGeom>
          <a:solidFill>
            <a:srgbClr val="FFFFFF"/>
          </a:solidFill>
          <a:ln w="9525" cap="flat" cmpd="sng">
            <a:solidFill>
              <a:srgbClr val="000000"/>
            </a:solidFill>
            <a:prstDash val="solid"/>
            <a:round/>
            <a:headEnd type="none" w="sm" len="sm"/>
            <a:tailEnd type="none" w="sm" len="sm"/>
          </a:ln>
          <a:effectLst>
            <a:outerShdw dist="35921"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Arial"/>
              <a:buNone/>
            </a:pPr>
            <a:r>
              <a:rPr lang="id" sz="1000" b="0" i="0" u="none" strike="noStrike" cap="none">
                <a:solidFill>
                  <a:schemeClr val="lt1"/>
                </a:solidFill>
                <a:latin typeface="Arial"/>
                <a:ea typeface="Arial"/>
                <a:cs typeface="Arial"/>
                <a:sym typeface="Arial"/>
              </a:rPr>
              <a:t>           high-demand skill</a:t>
            </a:r>
            <a:endParaRPr sz="1200" b="0" i="0" u="none" strike="noStrike" cap="none">
              <a:solidFill>
                <a:srgbClr val="000000"/>
              </a:solidFill>
              <a:latin typeface="Arial"/>
              <a:ea typeface="Arial"/>
              <a:cs typeface="Arial"/>
              <a:sym typeface="Arial"/>
            </a:endParaRPr>
          </a:p>
        </p:txBody>
      </p:sp>
      <p:cxnSp>
        <p:nvCxnSpPr>
          <p:cNvPr id="238" name="Google Shape;238;p41"/>
          <p:cNvCxnSpPr/>
          <p:nvPr/>
        </p:nvCxnSpPr>
        <p:spPr>
          <a:xfrm rot="10800000" flipH="1">
            <a:off x="505200" y="1002725"/>
            <a:ext cx="3003300" cy="1500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Arial"/>
              <a:buNone/>
            </a:pPr>
            <a:r>
              <a:rPr lang="id" sz="1700" b="1"/>
              <a:t>Python Menjadi yang Pertama dalam Daftar Keahlian yang Paling Dibutuhkan </a:t>
            </a:r>
            <a:endParaRPr sz="1700"/>
          </a:p>
        </p:txBody>
      </p:sp>
      <p:sp>
        <p:nvSpPr>
          <p:cNvPr id="244" name="Google Shape;244;p42"/>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id"/>
              <a:t>8</a:t>
            </a:fld>
            <a:endParaRPr/>
          </a:p>
        </p:txBody>
      </p:sp>
      <p:pic>
        <p:nvPicPr>
          <p:cNvPr id="245" name="Google Shape;245;p42" descr="Chart, bar chart&#10;&#10;Description automatically generated"/>
          <p:cNvPicPr preferRelativeResize="0"/>
          <p:nvPr/>
        </p:nvPicPr>
        <p:blipFill rotWithShape="1">
          <a:blip r:embed="rId3">
            <a:alphaModFix/>
          </a:blip>
          <a:srcRect/>
          <a:stretch/>
        </p:blipFill>
        <p:spPr>
          <a:xfrm>
            <a:off x="1046895" y="1017725"/>
            <a:ext cx="7050210" cy="3510208"/>
          </a:xfrm>
          <a:prstGeom prst="rect">
            <a:avLst/>
          </a:prstGeom>
          <a:noFill/>
          <a:ln>
            <a:noFill/>
          </a:ln>
        </p:spPr>
      </p:pic>
      <p:sp>
        <p:nvSpPr>
          <p:cNvPr id="246" name="Google Shape;246;p42"/>
          <p:cNvSpPr txBox="1"/>
          <p:nvPr/>
        </p:nvSpPr>
        <p:spPr>
          <a:xfrm>
            <a:off x="2749001" y="4577413"/>
            <a:ext cx="36459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d" sz="1000" b="0" i="0" u="none" strike="noStrike" cap="none">
                <a:solidFill>
                  <a:schemeClr val="lt1"/>
                </a:solidFill>
                <a:latin typeface="Arial"/>
                <a:ea typeface="Arial"/>
                <a:cs typeface="Arial"/>
                <a:sym typeface="Arial"/>
              </a:rPr>
              <a:t>(sumber: </a:t>
            </a:r>
            <a:r>
              <a:rPr lang="id" sz="10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https://towardsdatascience.com</a:t>
            </a:r>
            <a:r>
              <a:rPr lang="id" sz="10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cxnSp>
        <p:nvCxnSpPr>
          <p:cNvPr id="247" name="Google Shape;247;p42"/>
          <p:cNvCxnSpPr/>
          <p:nvPr/>
        </p:nvCxnSpPr>
        <p:spPr>
          <a:xfrm rot="10800000" flipH="1">
            <a:off x="505200" y="1002725"/>
            <a:ext cx="7963500" cy="1500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ts val="2800"/>
              <a:buFont typeface="Arial"/>
              <a:buNone/>
            </a:pPr>
            <a:r>
              <a:rPr lang="id" sz="2800" b="1" i="0" u="none" strike="noStrike" cap="none"/>
              <a:t>Python </a:t>
            </a:r>
            <a:r>
              <a:rPr lang="id" b="1"/>
              <a:t>D</a:t>
            </a:r>
            <a:r>
              <a:rPr lang="id" sz="2800" b="1" i="0" u="none" strike="noStrike" cap="none"/>
              <a:t>igunakan pada YouTube</a:t>
            </a:r>
            <a:endParaRPr/>
          </a:p>
        </p:txBody>
      </p:sp>
      <p:sp>
        <p:nvSpPr>
          <p:cNvPr id="253" name="Google Shape;253;p43"/>
          <p:cNvSpPr txBox="1">
            <a:spLocks noGrp="1"/>
          </p:cNvSpPr>
          <p:nvPr>
            <p:ph type="body" idx="1"/>
          </p:nvPr>
        </p:nvSpPr>
        <p:spPr>
          <a:xfrm>
            <a:off x="311700" y="1152475"/>
            <a:ext cx="4139912" cy="3416400"/>
          </a:xfrm>
          <a:prstGeom prst="rect">
            <a:avLst/>
          </a:prstGeom>
          <a:noFill/>
          <a:ln>
            <a:noFill/>
          </a:ln>
        </p:spPr>
        <p:txBody>
          <a:bodyPr spcFirstLastPara="1" wrap="square" lIns="91425" tIns="91425" rIns="91425" bIns="91425" anchor="t" anchorCtr="0">
            <a:normAutofit/>
          </a:bodyPr>
          <a:lstStyle/>
          <a:p>
            <a:pPr marL="139700" lvl="0" indent="0" algn="l" rtl="0">
              <a:lnSpc>
                <a:spcPct val="115000"/>
              </a:lnSpc>
              <a:spcBef>
                <a:spcPts val="0"/>
              </a:spcBef>
              <a:spcAft>
                <a:spcPts val="0"/>
              </a:spcAft>
              <a:buClr>
                <a:schemeClr val="dk1"/>
              </a:buClr>
              <a:buSzPts val="1400"/>
              <a:buNone/>
            </a:pPr>
            <a:endParaRPr sz="1400" b="0" i="0" u="none" strike="noStrike" cap="none">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lt1"/>
              </a:buClr>
              <a:buSzPts val="1400"/>
              <a:buNone/>
            </a:pPr>
            <a:r>
              <a:rPr lang="id" sz="1400" b="0" i="1" u="none" strike="noStrike" cap="none">
                <a:solidFill>
                  <a:schemeClr val="lt1"/>
                </a:solidFill>
                <a:latin typeface="Arial"/>
                <a:ea typeface="Arial"/>
                <a:cs typeface="Arial"/>
                <a:sym typeface="Arial"/>
              </a:rPr>
              <a:t>“</a:t>
            </a:r>
            <a:r>
              <a:rPr lang="id" sz="1600" b="0" i="1" u="none" strike="noStrike" cap="none">
                <a:solidFill>
                  <a:schemeClr val="lt1"/>
                </a:solidFill>
                <a:latin typeface="Arial"/>
                <a:ea typeface="Arial"/>
                <a:cs typeface="Arial"/>
                <a:sym typeface="Arial"/>
              </a:rPr>
              <a:t>Google runs millions of lines of Python code. The front-end server that drives youtube.com and YouTubes APIs is primarily written in Python, and it serves millions of requests per second</a:t>
            </a:r>
            <a:r>
              <a:rPr lang="id" sz="16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lt1"/>
              </a:buClr>
              <a:buSzPts val="1400"/>
              <a:buNone/>
            </a:pPr>
            <a:r>
              <a:rPr lang="id" sz="1400" b="0" i="0" u="none" strike="noStrike" cap="none">
                <a:solidFill>
                  <a:schemeClr val="lt1"/>
                </a:solidFill>
                <a:latin typeface="Arial"/>
                <a:ea typeface="Arial"/>
                <a:cs typeface="Arial"/>
                <a:sym typeface="Arial"/>
              </a:rPr>
              <a:t>─ Dylan Trotter, Youtube Engineer, 2017</a:t>
            </a:r>
            <a:endParaRPr/>
          </a:p>
          <a:p>
            <a:pPr marL="139700" lvl="0" indent="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a:p>
            <a:pPr marL="139700" lvl="0" indent="0" algn="l" rtl="0">
              <a:lnSpc>
                <a:spcPct val="115000"/>
              </a:lnSpc>
              <a:spcBef>
                <a:spcPts val="0"/>
              </a:spcBef>
              <a:spcAft>
                <a:spcPts val="0"/>
              </a:spcAft>
              <a:buClr>
                <a:schemeClr val="lt1"/>
              </a:buClr>
              <a:buSzPts val="1400"/>
              <a:buNone/>
            </a:pPr>
            <a:r>
              <a:rPr lang="id" sz="8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https://opensource.googleblog.com/2017/01/grumpy-go-running-python.html</a:t>
            </a:r>
            <a:r>
              <a:rPr lang="id" sz="800">
                <a:solidFill>
                  <a:schemeClr val="lt1"/>
                </a:solidFill>
                <a:latin typeface="Arial"/>
                <a:ea typeface="Arial"/>
                <a:cs typeface="Arial"/>
                <a:sym typeface="Arial"/>
              </a:rPr>
              <a:t> </a:t>
            </a:r>
            <a:endParaRPr/>
          </a:p>
        </p:txBody>
      </p:sp>
      <p:sp>
        <p:nvSpPr>
          <p:cNvPr id="254" name="Google Shape;254;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Clr>
                <a:schemeClr val="dk1"/>
              </a:buClr>
              <a:buSzPts val="1400"/>
              <a:buNone/>
            </a:pPr>
            <a:endParaRPr>
              <a:solidFill>
                <a:schemeClr val="lt1"/>
              </a:solidFill>
              <a:latin typeface="Arial"/>
              <a:ea typeface="Arial"/>
              <a:cs typeface="Arial"/>
              <a:sym typeface="Arial"/>
            </a:endParaRPr>
          </a:p>
        </p:txBody>
      </p:sp>
      <p:sp>
        <p:nvSpPr>
          <p:cNvPr id="255" name="Google Shape;255;p43"/>
          <p:cNvSpPr txBox="1">
            <a:spLocks noGrp="1"/>
          </p:cNvSpPr>
          <p:nvPr>
            <p:ph type="sldNum" idx="12"/>
          </p:nvPr>
        </p:nvSpPr>
        <p:spPr>
          <a:xfrm>
            <a:off x="47913" y="4802263"/>
            <a:ext cx="457200" cy="273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900"/>
              <a:buNone/>
            </a:pPr>
            <a:fld id="{00000000-1234-1234-1234-123412341234}" type="slidenum">
              <a:rPr lang="id"/>
              <a:t>9</a:t>
            </a:fld>
            <a:endParaRPr/>
          </a:p>
        </p:txBody>
      </p:sp>
      <p:pic>
        <p:nvPicPr>
          <p:cNvPr id="256" name="Google Shape;256;p43"/>
          <p:cNvPicPr preferRelativeResize="0"/>
          <p:nvPr/>
        </p:nvPicPr>
        <p:blipFill rotWithShape="1">
          <a:blip r:embed="rId4">
            <a:alphaModFix/>
          </a:blip>
          <a:srcRect/>
          <a:stretch/>
        </p:blipFill>
        <p:spPr>
          <a:xfrm>
            <a:off x="4692387" y="1721206"/>
            <a:ext cx="4139913" cy="1925377"/>
          </a:xfrm>
          <a:prstGeom prst="rect">
            <a:avLst/>
          </a:prstGeom>
          <a:noFill/>
          <a:ln>
            <a:noFill/>
          </a:ln>
        </p:spPr>
      </p:pic>
    </p:spTree>
  </p:cSld>
  <p:clrMapOvr>
    <a:masterClrMapping/>
  </p:clrMapOvr>
</p:sld>
</file>

<file path=ppt/theme/theme1.xml><?xml version="1.0" encoding="utf-8"?>
<a:theme xmlns:a="http://schemas.openxmlformats.org/drawingml/2006/main"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5075</Words>
  <Application>Microsoft Office PowerPoint</Application>
  <PresentationFormat>On-screen Show (16:9)</PresentationFormat>
  <Paragraphs>692</Paragraphs>
  <Slides>49</Slides>
  <Notes>49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Garamond</vt:lpstr>
      <vt:lpstr>Cambria</vt:lpstr>
      <vt:lpstr>Arial</vt:lpstr>
      <vt:lpstr>Corbel</vt:lpstr>
      <vt:lpstr>Calibri</vt:lpstr>
      <vt:lpstr>Courier New</vt:lpstr>
      <vt:lpstr>Overlock</vt:lpstr>
      <vt:lpstr>Template Microcredential Dikti 2021 (1)</vt:lpstr>
      <vt:lpstr>Template Microcredential Dikti 2021 (1)</vt:lpstr>
      <vt:lpstr>Tools Proyek Data Science</vt:lpstr>
      <vt:lpstr>Profil Pengajar: Nama Lengkap dan Gelar Akademik</vt:lpstr>
      <vt:lpstr>Deskripsi Pelatihan</vt:lpstr>
      <vt:lpstr>Capaian Pembelajaran</vt:lpstr>
      <vt:lpstr>Mengapa Python?</vt:lpstr>
      <vt:lpstr>Mengapa Python?</vt:lpstr>
      <vt:lpstr>Mengapa Python?</vt:lpstr>
      <vt:lpstr>Python Menjadi yang Pertama dalam Daftar Keahlian yang Paling Dibutuhkan </vt:lpstr>
      <vt:lpstr>Python Digunakan pada YouTube</vt:lpstr>
      <vt:lpstr>Python Digunakan pada Quora</vt:lpstr>
      <vt:lpstr>Python Digunakan pada Beberapa Industri</vt:lpstr>
      <vt:lpstr>Penerapan Python pada Proyek Data Science</vt:lpstr>
      <vt:lpstr>Memulai Python</vt:lpstr>
      <vt:lpstr>Konsep IPython: REPL Environment</vt:lpstr>
      <vt:lpstr>Pilihan Development Environment</vt:lpstr>
      <vt:lpstr>Anaconda Distribution</vt:lpstr>
      <vt:lpstr>Jupyter Notebook</vt:lpstr>
      <vt:lpstr>Jupyter Notebook</vt:lpstr>
      <vt:lpstr>Google Colaboratory</vt:lpstr>
      <vt:lpstr>Bekerja dengan Git</vt:lpstr>
      <vt:lpstr>Bekerja dengan Git</vt:lpstr>
      <vt:lpstr>Hello World!</vt:lpstr>
      <vt:lpstr>Tipe Data Python</vt:lpstr>
      <vt:lpstr>PowerPoint Presentation</vt:lpstr>
      <vt:lpstr>Tipe Data Python</vt:lpstr>
      <vt:lpstr>PowerPoint Presentation</vt:lpstr>
      <vt:lpstr>PowerPoint Presentation</vt:lpstr>
      <vt:lpstr>List </vt:lpstr>
      <vt:lpstr>List  </vt:lpstr>
      <vt:lpstr>Python List [a, b, c]</vt:lpstr>
      <vt:lpstr>Python List</vt:lpstr>
      <vt:lpstr>Solusi:</vt:lpstr>
      <vt:lpstr>PowerPoint Presentation</vt:lpstr>
      <vt:lpstr>PowerPoint Presentation</vt:lpstr>
      <vt:lpstr>PowerPoint Presentation</vt:lpstr>
      <vt:lpstr>PowerPoint Presentation</vt:lpstr>
      <vt:lpstr>Representasi Data di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Tools / Lab Online </vt:lpstr>
      <vt:lpstr>Referensi</vt:lpstr>
      <vt:lpstr>Quiz / Tugas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Proyek Data Science</dc:title>
  <dc:creator>rizal prayogo</dc:creator>
  <cp:lastModifiedBy>Detty depe</cp:lastModifiedBy>
  <cp:revision>1</cp:revision>
  <dcterms:modified xsi:type="dcterms:W3CDTF">2021-11-05T15:11:40Z</dcterms:modified>
</cp:coreProperties>
</file>